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notesSlides/notesSlide1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rawings/drawing2.xml" ContentType="application/vnd.openxmlformats-officedocument.drawingml.chartshapes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2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drawings/drawing3.xml" ContentType="application/vnd.openxmlformats-officedocument.drawingml.chartshapes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theme/themeOverride1.xml" ContentType="application/vnd.openxmlformats-officedocument.themeOverride+xml"/>
  <Override PartName="/ppt/drawings/drawing4.xml" ContentType="application/vnd.openxmlformats-officedocument.drawingml.chartshapes+xml"/>
  <Override PartName="/ppt/notesSlides/notesSlide3.xml" ContentType="application/vnd.openxmlformats-officedocument.presentationml.notesSl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theme/themeOverride2.xml" ContentType="application/vnd.openxmlformats-officedocument.themeOverride+xml"/>
  <Override PartName="/ppt/drawings/drawing5.xml" ContentType="application/vnd.openxmlformats-officedocument.drawingml.chartshapes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1"/>
  </p:notesMasterIdLst>
  <p:sldIdLst>
    <p:sldId id="280" r:id="rId5"/>
    <p:sldId id="263" r:id="rId6"/>
    <p:sldId id="281" r:id="rId7"/>
    <p:sldId id="261" r:id="rId8"/>
    <p:sldId id="279" r:id="rId9"/>
    <p:sldId id="262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7E10F1B-FA70-7E1E-4698-70C74807612F}" name="Michael Rance" initials="MR" userId="Michael Rance" providerId="None"/>
  <p188:author id="{F07605CA-C82C-4F24-C9FF-6677C2A135FE}" name="Leonie Haimson" initials="LH" userId="S::leonie@classsizematters.org::0052bff7-4082-4d7f-bd08-f1161205325d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74D7B43-3581-4BEB-8D49-021E53652410}" v="221" dt="2024-09-13T16:16:07.53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015" autoAdjust="0"/>
    <p:restoredTop sz="94660"/>
  </p:normalViewPr>
  <p:slideViewPr>
    <p:cSldViewPr snapToGrid="0">
      <p:cViewPr varScale="1">
        <p:scale>
          <a:sx n="59" d="100"/>
          <a:sy n="59" d="100"/>
        </p:scale>
        <p:origin x="88" y="3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17" Type="http://schemas.microsoft.com/office/2018/10/relationships/authors" Target="authors.xml"/><Relationship Id="rId2" Type="http://schemas.openxmlformats.org/officeDocument/2006/relationships/customXml" Target="../customXml/item2.xml"/><Relationship Id="rId16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NULL" TargetMode="Externa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NULL" TargetMode="Externa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chartUserShapes" Target="../drawings/drawing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NULL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https://d.docs.live.net/be64f542247e68e7/CSM/Class%20Size%20Data/CSM%20Class%20Size%20Distribution%20Data.xlsx" TargetMode="Externa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chartUserShapes" Target="../drawings/drawing3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5.xml"/><Relationship Id="rId1" Type="http://schemas.microsoft.com/office/2011/relationships/chartStyle" Target="style5.xml"/><Relationship Id="rId5" Type="http://schemas.openxmlformats.org/officeDocument/2006/relationships/chartUserShapes" Target="../drawings/drawing4.xml"/><Relationship Id="rId4" Type="http://schemas.openxmlformats.org/officeDocument/2006/relationships/oleObject" Target="https://d.docs.live.net/be64f542247e68e7/CSM/Class%20Size%20Data/CSM%20Class%20Size%20Distribution%20Data.xlsx" TargetMode="Externa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6.xml"/><Relationship Id="rId1" Type="http://schemas.microsoft.com/office/2011/relationships/chartStyle" Target="style6.xml"/><Relationship Id="rId5" Type="http://schemas.openxmlformats.org/officeDocument/2006/relationships/chartUserShapes" Target="../drawings/drawing5.xml"/><Relationship Id="rId4" Type="http://schemas.openxmlformats.org/officeDocument/2006/relationships/oleObject" Target="https://d.docs.live.net/be64f542247e68e7/CSM/Class%20Size%20Data/CSM%20Class%20Size%20Distribution%20Data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Bierstadt" panose="020B0004020202020204" pitchFamily="34" charset="0"/>
                <a:ea typeface="+mn-ea"/>
                <a:cs typeface="+mn-cs"/>
              </a:defRPr>
            </a:pPr>
            <a:r>
              <a:rPr lang="en-US" sz="2000" b="1" dirty="0"/>
              <a:t>Percentage of K-3 Classes at 20 students or less</a:t>
            </a:r>
          </a:p>
          <a:p>
            <a:pPr>
              <a:defRPr/>
            </a:pPr>
            <a:r>
              <a:rPr lang="en-US" sz="2000" b="1" dirty="0"/>
              <a:t> by School District</a:t>
            </a:r>
          </a:p>
        </c:rich>
      </c:tx>
      <c:layout>
        <c:manualLayout>
          <c:xMode val="edge"/>
          <c:yMode val="edge"/>
          <c:x val="0.17543316561964051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Bierstadt" panose="020B0004020202020204" pitchFamily="34" charset="0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5.8029233834185928E-2"/>
          <c:y val="0.25275864312290913"/>
          <c:w val="0.92837793329587281"/>
          <c:h val="0.5949838568291325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'Analysis, 11.27.23'!$G$52</c:f>
              <c:strCache>
                <c:ptCount val="1"/>
                <c:pt idx="0">
                  <c:v>2022-2023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6E0D-473D-B24C-99E0367C49A6}"/>
              </c:ext>
            </c:extLst>
          </c:dPt>
          <c:dPt>
            <c:idx val="21"/>
            <c:invertIfNegative val="0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F6CC-4F44-997A-EF284F807BD3}"/>
              </c:ext>
            </c:extLst>
          </c:dPt>
          <c:dLbls>
            <c:dLbl>
              <c:idx val="0"/>
              <c:layout>
                <c:manualLayout>
                  <c:x val="-5.515379526940069E-18"/>
                  <c:y val="-6.69747492109128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6E0D-473D-B24C-99E0367C49A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accent2">
                        <a:lumMod val="50000"/>
                      </a:schemeClr>
                    </a:solidFill>
                    <a:latin typeface="Bierstadt" panose="020B000402020202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'Analysis, 11.27.23'!$F$53:$F$84</c:f>
              <c:numCache>
                <c:formatCode>General</c:formatCode>
                <c:ptCount val="32"/>
                <c:pt idx="0">
                  <c:v>28</c:v>
                </c:pt>
                <c:pt idx="1">
                  <c:v>21</c:v>
                </c:pt>
                <c:pt idx="2">
                  <c:v>25</c:v>
                </c:pt>
                <c:pt idx="3">
                  <c:v>24</c:v>
                </c:pt>
                <c:pt idx="4">
                  <c:v>27</c:v>
                </c:pt>
                <c:pt idx="5">
                  <c:v>22</c:v>
                </c:pt>
                <c:pt idx="6">
                  <c:v>2</c:v>
                </c:pt>
                <c:pt idx="7">
                  <c:v>30</c:v>
                </c:pt>
                <c:pt idx="8">
                  <c:v>31</c:v>
                </c:pt>
                <c:pt idx="9">
                  <c:v>20</c:v>
                </c:pt>
                <c:pt idx="10">
                  <c:v>26</c:v>
                </c:pt>
                <c:pt idx="11">
                  <c:v>11</c:v>
                </c:pt>
                <c:pt idx="12">
                  <c:v>29</c:v>
                </c:pt>
                <c:pt idx="13">
                  <c:v>13</c:v>
                </c:pt>
                <c:pt idx="14">
                  <c:v>15</c:v>
                </c:pt>
                <c:pt idx="15">
                  <c:v>3</c:v>
                </c:pt>
                <c:pt idx="16">
                  <c:v>8</c:v>
                </c:pt>
                <c:pt idx="17">
                  <c:v>1</c:v>
                </c:pt>
                <c:pt idx="18">
                  <c:v>12</c:v>
                </c:pt>
                <c:pt idx="19">
                  <c:v>19</c:v>
                </c:pt>
                <c:pt idx="20">
                  <c:v>18</c:v>
                </c:pt>
                <c:pt idx="21">
                  <c:v>6</c:v>
                </c:pt>
                <c:pt idx="22">
                  <c:v>10</c:v>
                </c:pt>
                <c:pt idx="23">
                  <c:v>4</c:v>
                </c:pt>
                <c:pt idx="24">
                  <c:v>17</c:v>
                </c:pt>
                <c:pt idx="25">
                  <c:v>9</c:v>
                </c:pt>
                <c:pt idx="26">
                  <c:v>14</c:v>
                </c:pt>
                <c:pt idx="27">
                  <c:v>32</c:v>
                </c:pt>
                <c:pt idx="28">
                  <c:v>23</c:v>
                </c:pt>
                <c:pt idx="29">
                  <c:v>16</c:v>
                </c:pt>
                <c:pt idx="30">
                  <c:v>7</c:v>
                </c:pt>
                <c:pt idx="31">
                  <c:v>5</c:v>
                </c:pt>
              </c:numCache>
            </c:numRef>
          </c:cat>
          <c:val>
            <c:numRef>
              <c:f>'Analysis, 11.27.23'!$G$53:$G$84</c:f>
              <c:numCache>
                <c:formatCode>0.0%</c:formatCode>
                <c:ptCount val="32"/>
                <c:pt idx="0">
                  <c:v>0.14555256064690028</c:v>
                </c:pt>
                <c:pt idx="1">
                  <c:v>0.18506493506493507</c:v>
                </c:pt>
                <c:pt idx="2">
                  <c:v>0.18226600985221675</c:v>
                </c:pt>
                <c:pt idx="3">
                  <c:v>0.16062176165803108</c:v>
                </c:pt>
                <c:pt idx="4">
                  <c:v>0.25612472160356348</c:v>
                </c:pt>
                <c:pt idx="5">
                  <c:v>0.23415977961432508</c:v>
                </c:pt>
                <c:pt idx="6">
                  <c:v>0.27628361858190709</c:v>
                </c:pt>
                <c:pt idx="7">
                  <c:v>0.35128805620608899</c:v>
                </c:pt>
                <c:pt idx="8">
                  <c:v>0.25235109717868337</c:v>
                </c:pt>
                <c:pt idx="9">
                  <c:v>0.23487544483985764</c:v>
                </c:pt>
                <c:pt idx="10">
                  <c:v>0.25670498084291188</c:v>
                </c:pt>
                <c:pt idx="11">
                  <c:v>0.28198433420365537</c:v>
                </c:pt>
                <c:pt idx="12">
                  <c:v>0.33098591549295775</c:v>
                </c:pt>
                <c:pt idx="13">
                  <c:v>0.43274853801169588</c:v>
                </c:pt>
                <c:pt idx="14">
                  <c:v>0.33658536585365856</c:v>
                </c:pt>
                <c:pt idx="15">
                  <c:v>0.51196172248803828</c:v>
                </c:pt>
                <c:pt idx="16">
                  <c:v>0.35384615384615387</c:v>
                </c:pt>
                <c:pt idx="17">
                  <c:v>0.57017543859649122</c:v>
                </c:pt>
                <c:pt idx="18">
                  <c:v>0.44495412844036697</c:v>
                </c:pt>
                <c:pt idx="19">
                  <c:v>0.50672645739910316</c:v>
                </c:pt>
                <c:pt idx="20">
                  <c:v>0.53174603174603174</c:v>
                </c:pt>
                <c:pt idx="21">
                  <c:v>0.54128440366972475</c:v>
                </c:pt>
                <c:pt idx="22">
                  <c:v>0.44238683127572015</c:v>
                </c:pt>
                <c:pt idx="23">
                  <c:v>0.76515151515151514</c:v>
                </c:pt>
                <c:pt idx="24">
                  <c:v>0.55135135135135138</c:v>
                </c:pt>
                <c:pt idx="25">
                  <c:v>0.52145214521452143</c:v>
                </c:pt>
                <c:pt idx="26">
                  <c:v>0.60893854748603349</c:v>
                </c:pt>
                <c:pt idx="27">
                  <c:v>0.6271186440677966</c:v>
                </c:pt>
                <c:pt idx="28">
                  <c:v>0.59047619047619049</c:v>
                </c:pt>
                <c:pt idx="29">
                  <c:v>0.68965517241379315</c:v>
                </c:pt>
                <c:pt idx="30">
                  <c:v>0.59722222222222221</c:v>
                </c:pt>
                <c:pt idx="31">
                  <c:v>0.78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6CC-4F44-997A-EF284F807BD3}"/>
            </c:ext>
          </c:extLst>
        </c:ser>
        <c:ser>
          <c:idx val="1"/>
          <c:order val="1"/>
          <c:tx>
            <c:strRef>
              <c:f>'Analysis, 11.27.23'!$H$52</c:f>
              <c:strCache>
                <c:ptCount val="1"/>
                <c:pt idx="0">
                  <c:v>2023-2024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6E0D-473D-B24C-99E0367C49A6}"/>
              </c:ext>
            </c:extLst>
          </c:dPt>
          <c:dPt>
            <c:idx val="21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F6CC-4F44-997A-EF284F807BD3}"/>
              </c:ext>
            </c:extLst>
          </c:dPt>
          <c:dLbls>
            <c:dLbl>
              <c:idx val="0"/>
              <c:layout>
                <c:manualLayout>
                  <c:x val="1.444043321299639E-2"/>
                  <c:y val="-3.720819400606269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E0D-473D-B24C-99E0367C49A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accent1">
                        <a:lumMod val="75000"/>
                      </a:schemeClr>
                    </a:solidFill>
                    <a:latin typeface="Bierstadt" panose="020B000402020202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'Analysis, 11.27.23'!$F$53:$F$84</c:f>
              <c:numCache>
                <c:formatCode>General</c:formatCode>
                <c:ptCount val="32"/>
                <c:pt idx="0">
                  <c:v>28</c:v>
                </c:pt>
                <c:pt idx="1">
                  <c:v>21</c:v>
                </c:pt>
                <c:pt idx="2">
                  <c:v>25</c:v>
                </c:pt>
                <c:pt idx="3">
                  <c:v>24</c:v>
                </c:pt>
                <c:pt idx="4">
                  <c:v>27</c:v>
                </c:pt>
                <c:pt idx="5">
                  <c:v>22</c:v>
                </c:pt>
                <c:pt idx="6">
                  <c:v>2</c:v>
                </c:pt>
                <c:pt idx="7">
                  <c:v>30</c:v>
                </c:pt>
                <c:pt idx="8">
                  <c:v>31</c:v>
                </c:pt>
                <c:pt idx="9">
                  <c:v>20</c:v>
                </c:pt>
                <c:pt idx="10">
                  <c:v>26</c:v>
                </c:pt>
                <c:pt idx="11">
                  <c:v>11</c:v>
                </c:pt>
                <c:pt idx="12">
                  <c:v>29</c:v>
                </c:pt>
                <c:pt idx="13">
                  <c:v>13</c:v>
                </c:pt>
                <c:pt idx="14">
                  <c:v>15</c:v>
                </c:pt>
                <c:pt idx="15">
                  <c:v>3</c:v>
                </c:pt>
                <c:pt idx="16">
                  <c:v>8</c:v>
                </c:pt>
                <c:pt idx="17">
                  <c:v>1</c:v>
                </c:pt>
                <c:pt idx="18">
                  <c:v>12</c:v>
                </c:pt>
                <c:pt idx="19">
                  <c:v>19</c:v>
                </c:pt>
                <c:pt idx="20">
                  <c:v>18</c:v>
                </c:pt>
                <c:pt idx="21">
                  <c:v>6</c:v>
                </c:pt>
                <c:pt idx="22">
                  <c:v>10</c:v>
                </c:pt>
                <c:pt idx="23">
                  <c:v>4</c:v>
                </c:pt>
                <c:pt idx="24">
                  <c:v>17</c:v>
                </c:pt>
                <c:pt idx="25">
                  <c:v>9</c:v>
                </c:pt>
                <c:pt idx="26">
                  <c:v>14</c:v>
                </c:pt>
                <c:pt idx="27">
                  <c:v>32</c:v>
                </c:pt>
                <c:pt idx="28">
                  <c:v>23</c:v>
                </c:pt>
                <c:pt idx="29">
                  <c:v>16</c:v>
                </c:pt>
                <c:pt idx="30">
                  <c:v>7</c:v>
                </c:pt>
                <c:pt idx="31">
                  <c:v>5</c:v>
                </c:pt>
              </c:numCache>
            </c:numRef>
          </c:cat>
          <c:val>
            <c:numRef>
              <c:f>'Analysis, 11.27.23'!$H$53:$H$84</c:f>
              <c:numCache>
                <c:formatCode>0.0%</c:formatCode>
                <c:ptCount val="32"/>
                <c:pt idx="0">
                  <c:v>0.11859838274932614</c:v>
                </c:pt>
                <c:pt idx="1">
                  <c:v>0.13725490196078433</c:v>
                </c:pt>
                <c:pt idx="2">
                  <c:v>0.16748768472906403</c:v>
                </c:pt>
                <c:pt idx="3">
                  <c:v>0.17926186291739896</c:v>
                </c:pt>
                <c:pt idx="4">
                  <c:v>0.18161434977578475</c:v>
                </c:pt>
                <c:pt idx="5">
                  <c:v>0.20670391061452514</c:v>
                </c:pt>
                <c:pt idx="6">
                  <c:v>0.21897810218978103</c:v>
                </c:pt>
                <c:pt idx="7">
                  <c:v>0.22144522144522144</c:v>
                </c:pt>
                <c:pt idx="8">
                  <c:v>0.22756410256410256</c:v>
                </c:pt>
                <c:pt idx="9">
                  <c:v>0.24684684684684685</c:v>
                </c:pt>
                <c:pt idx="10">
                  <c:v>0.24902723735408561</c:v>
                </c:pt>
                <c:pt idx="11">
                  <c:v>0.25129533678756477</c:v>
                </c:pt>
                <c:pt idx="12">
                  <c:v>0.29642857142857143</c:v>
                </c:pt>
                <c:pt idx="13">
                  <c:v>0.30303030303030304</c:v>
                </c:pt>
                <c:pt idx="14">
                  <c:v>0.31017369727047145</c:v>
                </c:pt>
                <c:pt idx="15">
                  <c:v>0.32380952380952382</c:v>
                </c:pt>
                <c:pt idx="16">
                  <c:v>0.36923076923076925</c:v>
                </c:pt>
                <c:pt idx="17">
                  <c:v>0.40350877192982454</c:v>
                </c:pt>
                <c:pt idx="18">
                  <c:v>0.40654205607476634</c:v>
                </c:pt>
                <c:pt idx="19">
                  <c:v>0.42666666666666669</c:v>
                </c:pt>
                <c:pt idx="20">
                  <c:v>0.45238095238095238</c:v>
                </c:pt>
                <c:pt idx="21">
                  <c:v>0.47272727272727272</c:v>
                </c:pt>
                <c:pt idx="22">
                  <c:v>0.47789473684210526</c:v>
                </c:pt>
                <c:pt idx="23">
                  <c:v>0.48120300751879697</c:v>
                </c:pt>
                <c:pt idx="24">
                  <c:v>0.50802139037433158</c:v>
                </c:pt>
                <c:pt idx="25">
                  <c:v>0.51839464882943143</c:v>
                </c:pt>
                <c:pt idx="26">
                  <c:v>0.5625</c:v>
                </c:pt>
                <c:pt idx="27">
                  <c:v>0.57851239669421484</c:v>
                </c:pt>
                <c:pt idx="28">
                  <c:v>0.59813084112149528</c:v>
                </c:pt>
                <c:pt idx="29">
                  <c:v>0.6853932584269663</c:v>
                </c:pt>
                <c:pt idx="30">
                  <c:v>0.6875</c:v>
                </c:pt>
                <c:pt idx="31">
                  <c:v>0.73958333333333337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F6CC-4F44-997A-EF284F807BD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851880527"/>
        <c:axId val="705341167"/>
      </c:barChart>
      <c:catAx>
        <c:axId val="85188052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Bierstadt" panose="020B0004020202020204" pitchFamily="34" charset="0"/>
                <a:ea typeface="+mn-ea"/>
                <a:cs typeface="+mn-cs"/>
              </a:defRPr>
            </a:pPr>
            <a:endParaRPr lang="en-US"/>
          </a:p>
        </c:txPr>
        <c:crossAx val="705341167"/>
        <c:crosses val="autoZero"/>
        <c:auto val="1"/>
        <c:lblAlgn val="ctr"/>
        <c:lblOffset val="100"/>
        <c:noMultiLvlLbl val="0"/>
      </c:catAx>
      <c:valAx>
        <c:axId val="70534116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Bierstadt" panose="020B0004020202020204" pitchFamily="34" charset="0"/>
                <a:ea typeface="+mn-ea"/>
                <a:cs typeface="+mn-cs"/>
              </a:defRPr>
            </a:pPr>
            <a:endParaRPr lang="en-US"/>
          </a:p>
        </c:txPr>
        <c:crossAx val="85188052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Bierstadt" panose="020B0004020202020204" pitchFamily="34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Bierstadt" panose="020B0004020202020204" pitchFamily="34" charset="0"/>
        </a:defRPr>
      </a:pPr>
      <a:endParaRPr lang="en-US"/>
    </a:p>
  </c:txPr>
  <c:externalData r:id="rId3">
    <c:autoUpdate val="0"/>
  </c:externalData>
  <c:userShapes r:id="rId4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Bierstadt" panose="020B0004020202020204" pitchFamily="34" charset="0"/>
                <a:ea typeface="+mn-ea"/>
                <a:cs typeface="+mn-cs"/>
              </a:defRPr>
            </a:pPr>
            <a:r>
              <a:rPr lang="en-US" sz="2000" b="1" dirty="0"/>
              <a:t>Percentage of 4-8 Classes meeting Caps of 23 students or less, by School District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Bierstadt" panose="020B0004020202020204" pitchFamily="34" charset="0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5.9073932503291987E-2"/>
          <c:y val="0.2369821719441163"/>
          <c:w val="0.92708852323786251"/>
          <c:h val="0.6043029815920116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'Analysis, 11.27.23'!$K$52</c:f>
              <c:strCache>
                <c:ptCount val="1"/>
                <c:pt idx="0">
                  <c:v>2022-2023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07E4-43FD-880F-B1A8DCA5687B}"/>
              </c:ext>
            </c:extLst>
          </c:dPt>
          <c:dPt>
            <c:idx val="21"/>
            <c:invertIfNegative val="0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19CA-4DF6-8D5C-0274E96DA9F8}"/>
              </c:ext>
            </c:extLst>
          </c:dPt>
          <c:dLbls>
            <c:dLbl>
              <c:idx val="0"/>
              <c:layout>
                <c:manualLayout>
                  <c:x val="0"/>
                  <c:y val="-2.81345570265686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07E4-43FD-880F-B1A8DCA5687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accent2">
                        <a:lumMod val="50000"/>
                      </a:schemeClr>
                    </a:solidFill>
                    <a:latin typeface="Bierstadt" panose="020B000402020202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'Analysis, 11.27.23'!$J$53:$J$84</c:f>
              <c:numCache>
                <c:formatCode>General</c:formatCode>
                <c:ptCount val="32"/>
                <c:pt idx="0">
                  <c:v>28</c:v>
                </c:pt>
                <c:pt idx="1">
                  <c:v>25</c:v>
                </c:pt>
                <c:pt idx="2">
                  <c:v>26</c:v>
                </c:pt>
                <c:pt idx="3">
                  <c:v>31</c:v>
                </c:pt>
                <c:pt idx="4">
                  <c:v>24</c:v>
                </c:pt>
                <c:pt idx="5">
                  <c:v>21</c:v>
                </c:pt>
                <c:pt idx="6">
                  <c:v>29</c:v>
                </c:pt>
                <c:pt idx="7">
                  <c:v>2</c:v>
                </c:pt>
                <c:pt idx="8">
                  <c:v>20</c:v>
                </c:pt>
                <c:pt idx="9">
                  <c:v>27</c:v>
                </c:pt>
                <c:pt idx="10">
                  <c:v>30</c:v>
                </c:pt>
                <c:pt idx="11">
                  <c:v>1</c:v>
                </c:pt>
                <c:pt idx="12">
                  <c:v>22</c:v>
                </c:pt>
                <c:pt idx="13">
                  <c:v>11</c:v>
                </c:pt>
                <c:pt idx="14">
                  <c:v>15</c:v>
                </c:pt>
                <c:pt idx="15">
                  <c:v>8</c:v>
                </c:pt>
                <c:pt idx="16">
                  <c:v>10</c:v>
                </c:pt>
                <c:pt idx="17">
                  <c:v>18</c:v>
                </c:pt>
                <c:pt idx="18">
                  <c:v>14</c:v>
                </c:pt>
                <c:pt idx="19">
                  <c:v>19</c:v>
                </c:pt>
                <c:pt idx="20">
                  <c:v>3</c:v>
                </c:pt>
                <c:pt idx="21">
                  <c:v>6</c:v>
                </c:pt>
                <c:pt idx="22">
                  <c:v>17</c:v>
                </c:pt>
                <c:pt idx="23">
                  <c:v>4</c:v>
                </c:pt>
                <c:pt idx="24">
                  <c:v>9</c:v>
                </c:pt>
                <c:pt idx="25">
                  <c:v>5</c:v>
                </c:pt>
                <c:pt idx="26">
                  <c:v>12</c:v>
                </c:pt>
                <c:pt idx="27">
                  <c:v>32</c:v>
                </c:pt>
                <c:pt idx="28">
                  <c:v>16</c:v>
                </c:pt>
                <c:pt idx="29">
                  <c:v>13</c:v>
                </c:pt>
                <c:pt idx="30">
                  <c:v>7</c:v>
                </c:pt>
                <c:pt idx="31">
                  <c:v>23</c:v>
                </c:pt>
              </c:numCache>
            </c:numRef>
          </c:cat>
          <c:val>
            <c:numRef>
              <c:f>'Analysis, 11.27.23'!$K$53:$K$84</c:f>
              <c:numCache>
                <c:formatCode>0.0%</c:formatCode>
                <c:ptCount val="32"/>
                <c:pt idx="0">
                  <c:v>0.18676716917922948</c:v>
                </c:pt>
                <c:pt idx="1">
                  <c:v>0.15665976535541754</c:v>
                </c:pt>
                <c:pt idx="2">
                  <c:v>0.13860369609856263</c:v>
                </c:pt>
                <c:pt idx="3">
                  <c:v>0.15664335664335666</c:v>
                </c:pt>
                <c:pt idx="4">
                  <c:v>0.2071599045346062</c:v>
                </c:pt>
                <c:pt idx="5">
                  <c:v>0.18629807692307693</c:v>
                </c:pt>
                <c:pt idx="6">
                  <c:v>0.23836657169990502</c:v>
                </c:pt>
                <c:pt idx="7">
                  <c:v>0.20064987814784727</c:v>
                </c:pt>
                <c:pt idx="8">
                  <c:v>0.22529069767441862</c:v>
                </c:pt>
                <c:pt idx="9">
                  <c:v>0.24469339622641509</c:v>
                </c:pt>
                <c:pt idx="10">
                  <c:v>0.29707112970711297</c:v>
                </c:pt>
                <c:pt idx="11">
                  <c:v>0.4228395061728395</c:v>
                </c:pt>
                <c:pt idx="12">
                  <c:v>0.30662020905923343</c:v>
                </c:pt>
                <c:pt idx="13">
                  <c:v>0.31403858948769131</c:v>
                </c:pt>
                <c:pt idx="14">
                  <c:v>0.26050420168067229</c:v>
                </c:pt>
                <c:pt idx="15">
                  <c:v>0.31420507996237063</c:v>
                </c:pt>
                <c:pt idx="16">
                  <c:v>0.45209735888140862</c:v>
                </c:pt>
                <c:pt idx="17">
                  <c:v>0.56967213114754101</c:v>
                </c:pt>
                <c:pt idx="18">
                  <c:v>0.44791666666666669</c:v>
                </c:pt>
                <c:pt idx="19">
                  <c:v>0.46117084826762245</c:v>
                </c:pt>
                <c:pt idx="20">
                  <c:v>0.47750362844702465</c:v>
                </c:pt>
                <c:pt idx="21">
                  <c:v>0.53295454545454546</c:v>
                </c:pt>
                <c:pt idx="22">
                  <c:v>0.53808353808353804</c:v>
                </c:pt>
                <c:pt idx="23">
                  <c:v>0.61415929203539821</c:v>
                </c:pt>
                <c:pt idx="24">
                  <c:v>0.61573373676248111</c:v>
                </c:pt>
                <c:pt idx="25">
                  <c:v>0.60635696821515894</c:v>
                </c:pt>
                <c:pt idx="26">
                  <c:v>0.45070422535211269</c:v>
                </c:pt>
                <c:pt idx="27">
                  <c:v>0.67051070840197691</c:v>
                </c:pt>
                <c:pt idx="28">
                  <c:v>0.69162995594713661</c:v>
                </c:pt>
                <c:pt idx="29">
                  <c:v>0.54320987654320985</c:v>
                </c:pt>
                <c:pt idx="30">
                  <c:v>0.5982608695652174</c:v>
                </c:pt>
                <c:pt idx="31">
                  <c:v>0.76271186440677963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9CA-4DF6-8D5C-0274E96DA9F8}"/>
            </c:ext>
          </c:extLst>
        </c:ser>
        <c:ser>
          <c:idx val="1"/>
          <c:order val="1"/>
          <c:tx>
            <c:strRef>
              <c:f>'Analysis, 11.27.23'!$L$52</c:f>
              <c:strCache>
                <c:ptCount val="1"/>
                <c:pt idx="0">
                  <c:v>2023-2024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07E4-43FD-880F-B1A8DCA5687B}"/>
              </c:ext>
            </c:extLst>
          </c:dPt>
          <c:dPt>
            <c:idx val="21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19CA-4DF6-8D5C-0274E96DA9F8}"/>
              </c:ext>
            </c:extLst>
          </c:dPt>
          <c:dLbls>
            <c:dLbl>
              <c:idx val="0"/>
              <c:layout>
                <c:manualLayout>
                  <c:x val="2.4431696143572178E-2"/>
                  <c:y val="-6.0958206890898842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1" i="0" u="none" strike="noStrike" kern="1200" baseline="0">
                      <a:solidFill>
                        <a:schemeClr val="accent1">
                          <a:lumMod val="75000"/>
                        </a:schemeClr>
                      </a:solidFill>
                      <a:latin typeface="Bierstadt" panose="020B0004020202020204" pitchFamily="34" charset="0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07E4-43FD-880F-B1A8DCA5687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accent1">
                        <a:lumMod val="75000"/>
                      </a:schemeClr>
                    </a:solidFill>
                    <a:latin typeface="Bierstadt" panose="020B000402020202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'Analysis, 11.27.23'!$J$53:$J$84</c:f>
              <c:numCache>
                <c:formatCode>General</c:formatCode>
                <c:ptCount val="32"/>
                <c:pt idx="0">
                  <c:v>28</c:v>
                </c:pt>
                <c:pt idx="1">
                  <c:v>25</c:v>
                </c:pt>
                <c:pt idx="2">
                  <c:v>26</c:v>
                </c:pt>
                <c:pt idx="3">
                  <c:v>31</c:v>
                </c:pt>
                <c:pt idx="4">
                  <c:v>24</c:v>
                </c:pt>
                <c:pt idx="5">
                  <c:v>21</c:v>
                </c:pt>
                <c:pt idx="6">
                  <c:v>29</c:v>
                </c:pt>
                <c:pt idx="7">
                  <c:v>2</c:v>
                </c:pt>
                <c:pt idx="8">
                  <c:v>20</c:v>
                </c:pt>
                <c:pt idx="9">
                  <c:v>27</c:v>
                </c:pt>
                <c:pt idx="10">
                  <c:v>30</c:v>
                </c:pt>
                <c:pt idx="11">
                  <c:v>1</c:v>
                </c:pt>
                <c:pt idx="12">
                  <c:v>22</c:v>
                </c:pt>
                <c:pt idx="13">
                  <c:v>11</c:v>
                </c:pt>
                <c:pt idx="14">
                  <c:v>15</c:v>
                </c:pt>
                <c:pt idx="15">
                  <c:v>8</c:v>
                </c:pt>
                <c:pt idx="16">
                  <c:v>10</c:v>
                </c:pt>
                <c:pt idx="17">
                  <c:v>18</c:v>
                </c:pt>
                <c:pt idx="18">
                  <c:v>14</c:v>
                </c:pt>
                <c:pt idx="19">
                  <c:v>19</c:v>
                </c:pt>
                <c:pt idx="20">
                  <c:v>3</c:v>
                </c:pt>
                <c:pt idx="21">
                  <c:v>6</c:v>
                </c:pt>
                <c:pt idx="22">
                  <c:v>17</c:v>
                </c:pt>
                <c:pt idx="23">
                  <c:v>4</c:v>
                </c:pt>
                <c:pt idx="24">
                  <c:v>9</c:v>
                </c:pt>
                <c:pt idx="25">
                  <c:v>5</c:v>
                </c:pt>
                <c:pt idx="26">
                  <c:v>12</c:v>
                </c:pt>
                <c:pt idx="27">
                  <c:v>32</c:v>
                </c:pt>
                <c:pt idx="28">
                  <c:v>16</c:v>
                </c:pt>
                <c:pt idx="29">
                  <c:v>13</c:v>
                </c:pt>
                <c:pt idx="30">
                  <c:v>7</c:v>
                </c:pt>
                <c:pt idx="31">
                  <c:v>23</c:v>
                </c:pt>
              </c:numCache>
            </c:numRef>
          </c:cat>
          <c:val>
            <c:numRef>
              <c:f>'Analysis, 11.27.23'!$L$53:$L$84</c:f>
              <c:numCache>
                <c:formatCode>0.0%</c:formatCode>
                <c:ptCount val="32"/>
                <c:pt idx="0">
                  <c:v>8.0172413793103442E-2</c:v>
                </c:pt>
                <c:pt idx="1">
                  <c:v>0.11497515968772179</c:v>
                </c:pt>
                <c:pt idx="2">
                  <c:v>0.12105798575788403</c:v>
                </c:pt>
                <c:pt idx="3">
                  <c:v>0.1432519576232151</c:v>
                </c:pt>
                <c:pt idx="4">
                  <c:v>0.17311971517578995</c:v>
                </c:pt>
                <c:pt idx="5">
                  <c:v>0.20710059171597633</c:v>
                </c:pt>
                <c:pt idx="6">
                  <c:v>0.21024734982332155</c:v>
                </c:pt>
                <c:pt idx="7">
                  <c:v>0.21048798252002912</c:v>
                </c:pt>
                <c:pt idx="8">
                  <c:v>0.21594982078853048</c:v>
                </c:pt>
                <c:pt idx="9">
                  <c:v>0.21634062140391255</c:v>
                </c:pt>
                <c:pt idx="10">
                  <c:v>0.24895771292435973</c:v>
                </c:pt>
                <c:pt idx="11">
                  <c:v>0.27076923076923076</c:v>
                </c:pt>
                <c:pt idx="12">
                  <c:v>0.27304347826086955</c:v>
                </c:pt>
                <c:pt idx="13">
                  <c:v>0.28864569083447333</c:v>
                </c:pt>
                <c:pt idx="14">
                  <c:v>0.31069767441860463</c:v>
                </c:pt>
                <c:pt idx="15">
                  <c:v>0.34103512014787429</c:v>
                </c:pt>
                <c:pt idx="16">
                  <c:v>0.41980866629150254</c:v>
                </c:pt>
                <c:pt idx="17">
                  <c:v>0.42298850574712643</c:v>
                </c:pt>
                <c:pt idx="18">
                  <c:v>0.42487046632124353</c:v>
                </c:pt>
                <c:pt idx="19">
                  <c:v>0.45188794153471379</c:v>
                </c:pt>
                <c:pt idx="20">
                  <c:v>0.47913862718707939</c:v>
                </c:pt>
                <c:pt idx="21">
                  <c:v>0.47914183551847439</c:v>
                </c:pt>
                <c:pt idx="22">
                  <c:v>0.50583657587548636</c:v>
                </c:pt>
                <c:pt idx="23">
                  <c:v>0.55849056603773584</c:v>
                </c:pt>
                <c:pt idx="24">
                  <c:v>0.56420233463035019</c:v>
                </c:pt>
                <c:pt idx="25">
                  <c:v>0.56756756756756754</c:v>
                </c:pt>
                <c:pt idx="26">
                  <c:v>0.58775029446407534</c:v>
                </c:pt>
                <c:pt idx="27">
                  <c:v>0.63849765258215962</c:v>
                </c:pt>
                <c:pt idx="28">
                  <c:v>0.66666666666666663</c:v>
                </c:pt>
                <c:pt idx="29">
                  <c:v>0.66829268292682931</c:v>
                </c:pt>
                <c:pt idx="30">
                  <c:v>0.68571428571428572</c:v>
                </c:pt>
                <c:pt idx="31">
                  <c:v>0.75299760191846521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19CA-4DF6-8D5C-0274E96DA9F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851881007"/>
        <c:axId val="705323807"/>
      </c:barChart>
      <c:catAx>
        <c:axId val="85188100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Bierstadt" panose="020B0004020202020204" pitchFamily="34" charset="0"/>
                <a:ea typeface="+mn-ea"/>
                <a:cs typeface="+mn-cs"/>
              </a:defRPr>
            </a:pPr>
            <a:endParaRPr lang="en-US"/>
          </a:p>
        </c:txPr>
        <c:crossAx val="705323807"/>
        <c:crosses val="autoZero"/>
        <c:auto val="1"/>
        <c:lblAlgn val="ctr"/>
        <c:lblOffset val="100"/>
        <c:noMultiLvlLbl val="0"/>
      </c:catAx>
      <c:valAx>
        <c:axId val="70532380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Bierstadt" panose="020B0004020202020204" pitchFamily="34" charset="0"/>
                <a:ea typeface="+mn-ea"/>
                <a:cs typeface="+mn-cs"/>
              </a:defRPr>
            </a:pPr>
            <a:endParaRPr lang="en-US"/>
          </a:p>
        </c:txPr>
        <c:crossAx val="85188100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Bierstadt" panose="020B0004020202020204" pitchFamily="34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Bierstadt" panose="020B0004020202020204" pitchFamily="34" charset="0"/>
        </a:defRPr>
      </a:pPr>
      <a:endParaRPr lang="en-US"/>
    </a:p>
  </c:txPr>
  <c:externalData r:id="rId3">
    <c:autoUpdate val="0"/>
  </c:externalData>
  <c:userShapes r:id="rId4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Bierstadt" panose="020B0004020202020204" pitchFamily="34" charset="0"/>
                <a:ea typeface="+mn-ea"/>
                <a:cs typeface="+mn-cs"/>
              </a:defRPr>
            </a:pPr>
            <a:r>
              <a:rPr lang="en-US" sz="2000" b="1" dirty="0"/>
              <a:t>Percent of HS Classes Making Caps of 25 students or less</a:t>
            </a:r>
          </a:p>
          <a:p>
            <a:pPr>
              <a:defRPr sz="2000"/>
            </a:pPr>
            <a:r>
              <a:rPr lang="en-US" sz="2000" b="1" dirty="0"/>
              <a:t>by School District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Bierstadt" panose="020B0004020202020204" pitchFamily="34" charset="0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6.0758548153569486E-2"/>
          <c:y val="0.2498294986807596"/>
          <c:w val="0.92500930132671766"/>
          <c:h val="0.5853861534389593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'Analysis, 11.27.23'!$O$52</c:f>
              <c:strCache>
                <c:ptCount val="1"/>
                <c:pt idx="0">
                  <c:v>2022-2023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Pt>
            <c:idx val="2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4CF9-4F6D-B9E9-DAD0AD62FF3A}"/>
              </c:ext>
            </c:extLst>
          </c:dPt>
          <c:dPt>
            <c:idx val="17"/>
            <c:invertIfNegative val="0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105F-4B09-A00D-DE5BADC929C8}"/>
              </c:ext>
            </c:extLst>
          </c:dPt>
          <c:dLbls>
            <c:dLbl>
              <c:idx val="2"/>
              <c:layout>
                <c:manualLayout>
                  <c:x val="-2.6219756955535255E-2"/>
                  <c:y val="-3.506666808668931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4CF9-4F6D-B9E9-DAD0AD62FF3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accent2">
                        <a:lumMod val="50000"/>
                      </a:schemeClr>
                    </a:solidFill>
                    <a:latin typeface="Bierstadt" panose="020B000402020202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'Analysis, 11.27.23'!$N$53:$N$84</c:f>
              <c:numCache>
                <c:formatCode>General</c:formatCode>
                <c:ptCount val="32"/>
                <c:pt idx="0">
                  <c:v>22</c:v>
                </c:pt>
                <c:pt idx="1">
                  <c:v>26</c:v>
                </c:pt>
                <c:pt idx="2">
                  <c:v>28</c:v>
                </c:pt>
                <c:pt idx="3">
                  <c:v>20</c:v>
                </c:pt>
                <c:pt idx="4">
                  <c:v>31</c:v>
                </c:pt>
                <c:pt idx="5">
                  <c:v>30</c:v>
                </c:pt>
                <c:pt idx="6">
                  <c:v>13</c:v>
                </c:pt>
                <c:pt idx="7">
                  <c:v>25</c:v>
                </c:pt>
                <c:pt idx="8">
                  <c:v>27</c:v>
                </c:pt>
                <c:pt idx="9">
                  <c:v>24</c:v>
                </c:pt>
                <c:pt idx="10">
                  <c:v>21</c:v>
                </c:pt>
                <c:pt idx="11">
                  <c:v>29</c:v>
                </c:pt>
                <c:pt idx="12">
                  <c:v>3</c:v>
                </c:pt>
                <c:pt idx="13">
                  <c:v>2</c:v>
                </c:pt>
                <c:pt idx="14">
                  <c:v>14</c:v>
                </c:pt>
                <c:pt idx="15">
                  <c:v>4</c:v>
                </c:pt>
                <c:pt idx="16">
                  <c:v>19</c:v>
                </c:pt>
                <c:pt idx="17">
                  <c:v>6</c:v>
                </c:pt>
                <c:pt idx="18">
                  <c:v>11</c:v>
                </c:pt>
                <c:pt idx="19">
                  <c:v>15</c:v>
                </c:pt>
                <c:pt idx="20">
                  <c:v>10</c:v>
                </c:pt>
                <c:pt idx="21">
                  <c:v>5</c:v>
                </c:pt>
                <c:pt idx="22">
                  <c:v>32</c:v>
                </c:pt>
                <c:pt idx="23">
                  <c:v>17</c:v>
                </c:pt>
                <c:pt idx="24">
                  <c:v>1</c:v>
                </c:pt>
                <c:pt idx="25">
                  <c:v>8</c:v>
                </c:pt>
                <c:pt idx="26">
                  <c:v>9</c:v>
                </c:pt>
                <c:pt idx="27">
                  <c:v>7</c:v>
                </c:pt>
                <c:pt idx="28">
                  <c:v>18</c:v>
                </c:pt>
                <c:pt idx="29">
                  <c:v>12</c:v>
                </c:pt>
                <c:pt idx="30">
                  <c:v>23</c:v>
                </c:pt>
                <c:pt idx="31">
                  <c:v>16</c:v>
                </c:pt>
              </c:numCache>
            </c:numRef>
          </c:cat>
          <c:val>
            <c:numRef>
              <c:f>'Analysis, 11.27.23'!$O$53:$O$84</c:f>
              <c:numCache>
                <c:formatCode>0.0%</c:formatCode>
                <c:ptCount val="32"/>
                <c:pt idx="0">
                  <c:v>0.17372353673723537</c:v>
                </c:pt>
                <c:pt idx="1">
                  <c:v>0.2356687898089172</c:v>
                </c:pt>
                <c:pt idx="2">
                  <c:v>0.28047740835464618</c:v>
                </c:pt>
                <c:pt idx="3">
                  <c:v>0.33049494411921232</c:v>
                </c:pt>
                <c:pt idx="4">
                  <c:v>0.29988851727982163</c:v>
                </c:pt>
                <c:pt idx="5">
                  <c:v>0.34476534296028882</c:v>
                </c:pt>
                <c:pt idx="6">
                  <c:v>0.37756714060031593</c:v>
                </c:pt>
                <c:pt idx="7">
                  <c:v>0.29603891591382903</c:v>
                </c:pt>
                <c:pt idx="8">
                  <c:v>0.39275074478649452</c:v>
                </c:pt>
                <c:pt idx="9">
                  <c:v>0.45021834061135368</c:v>
                </c:pt>
                <c:pt idx="10">
                  <c:v>0.3854660347551343</c:v>
                </c:pt>
                <c:pt idx="11">
                  <c:v>0.47381546134663344</c:v>
                </c:pt>
                <c:pt idx="12">
                  <c:v>0.51946213729653223</c:v>
                </c:pt>
                <c:pt idx="13">
                  <c:v>0.50521609538002976</c:v>
                </c:pt>
                <c:pt idx="14">
                  <c:v>0.44624167459562319</c:v>
                </c:pt>
                <c:pt idx="15">
                  <c:v>0.46052631578947367</c:v>
                </c:pt>
                <c:pt idx="16">
                  <c:v>0.50798122065727702</c:v>
                </c:pt>
                <c:pt idx="17">
                  <c:v>0.47389162561576353</c:v>
                </c:pt>
                <c:pt idx="18">
                  <c:v>0.55272469922151446</c:v>
                </c:pt>
                <c:pt idx="19">
                  <c:v>0.47244094488188976</c:v>
                </c:pt>
                <c:pt idx="20">
                  <c:v>0.52452969383991144</c:v>
                </c:pt>
                <c:pt idx="21">
                  <c:v>0.5787728026533997</c:v>
                </c:pt>
                <c:pt idx="22">
                  <c:v>0.57404021937842775</c:v>
                </c:pt>
                <c:pt idx="23">
                  <c:v>0.57251328777524679</c:v>
                </c:pt>
                <c:pt idx="24">
                  <c:v>0.65238095238095239</c:v>
                </c:pt>
                <c:pt idx="25">
                  <c:v>0.65284178187403996</c:v>
                </c:pt>
                <c:pt idx="26">
                  <c:v>0.64507236388697453</c:v>
                </c:pt>
                <c:pt idx="27">
                  <c:v>0.66447985004686039</c:v>
                </c:pt>
                <c:pt idx="28">
                  <c:v>0.75474452554744531</c:v>
                </c:pt>
                <c:pt idx="29">
                  <c:v>0.67226890756302526</c:v>
                </c:pt>
                <c:pt idx="30">
                  <c:v>0.79564032697547682</c:v>
                </c:pt>
                <c:pt idx="31">
                  <c:v>0.63356164383561642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05F-4B09-A00D-DE5BADC929C8}"/>
            </c:ext>
          </c:extLst>
        </c:ser>
        <c:ser>
          <c:idx val="1"/>
          <c:order val="1"/>
          <c:tx>
            <c:strRef>
              <c:f>'Analysis, 11.27.23'!$P$52</c:f>
              <c:strCache>
                <c:ptCount val="1"/>
                <c:pt idx="0">
                  <c:v>2023-2024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Pt>
            <c:idx val="2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4CF9-4F6D-B9E9-DAD0AD62FF3A}"/>
              </c:ext>
            </c:extLst>
          </c:dPt>
          <c:dPt>
            <c:idx val="17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105F-4B09-A00D-DE5BADC929C8}"/>
              </c:ext>
            </c:extLst>
          </c:dPt>
          <c:dLbls>
            <c:dLbl>
              <c:idx val="2"/>
              <c:layout>
                <c:manualLayout>
                  <c:x val="1.2485598550254879E-2"/>
                  <c:y val="-3.7571430092881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4CF9-4F6D-B9E9-DAD0AD62FF3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accent1">
                        <a:lumMod val="75000"/>
                      </a:schemeClr>
                    </a:solidFill>
                    <a:latin typeface="Bierstadt" panose="020B000402020202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'Analysis, 11.27.23'!$N$53:$N$84</c:f>
              <c:numCache>
                <c:formatCode>General</c:formatCode>
                <c:ptCount val="32"/>
                <c:pt idx="0">
                  <c:v>22</c:v>
                </c:pt>
                <c:pt idx="1">
                  <c:v>26</c:v>
                </c:pt>
                <c:pt idx="2">
                  <c:v>28</c:v>
                </c:pt>
                <c:pt idx="3">
                  <c:v>20</c:v>
                </c:pt>
                <c:pt idx="4">
                  <c:v>31</c:v>
                </c:pt>
                <c:pt idx="5">
                  <c:v>30</c:v>
                </c:pt>
                <c:pt idx="6">
                  <c:v>13</c:v>
                </c:pt>
                <c:pt idx="7">
                  <c:v>25</c:v>
                </c:pt>
                <c:pt idx="8">
                  <c:v>27</c:v>
                </c:pt>
                <c:pt idx="9">
                  <c:v>24</c:v>
                </c:pt>
                <c:pt idx="10">
                  <c:v>21</c:v>
                </c:pt>
                <c:pt idx="11">
                  <c:v>29</c:v>
                </c:pt>
                <c:pt idx="12">
                  <c:v>3</c:v>
                </c:pt>
                <c:pt idx="13">
                  <c:v>2</c:v>
                </c:pt>
                <c:pt idx="14">
                  <c:v>14</c:v>
                </c:pt>
                <c:pt idx="15">
                  <c:v>4</c:v>
                </c:pt>
                <c:pt idx="16">
                  <c:v>19</c:v>
                </c:pt>
                <c:pt idx="17">
                  <c:v>6</c:v>
                </c:pt>
                <c:pt idx="18">
                  <c:v>11</c:v>
                </c:pt>
                <c:pt idx="19">
                  <c:v>15</c:v>
                </c:pt>
                <c:pt idx="20">
                  <c:v>10</c:v>
                </c:pt>
                <c:pt idx="21">
                  <c:v>5</c:v>
                </c:pt>
                <c:pt idx="22">
                  <c:v>32</c:v>
                </c:pt>
                <c:pt idx="23">
                  <c:v>17</c:v>
                </c:pt>
                <c:pt idx="24">
                  <c:v>1</c:v>
                </c:pt>
                <c:pt idx="25">
                  <c:v>8</c:v>
                </c:pt>
                <c:pt idx="26">
                  <c:v>9</c:v>
                </c:pt>
                <c:pt idx="27">
                  <c:v>7</c:v>
                </c:pt>
                <c:pt idx="28">
                  <c:v>18</c:v>
                </c:pt>
                <c:pt idx="29">
                  <c:v>12</c:v>
                </c:pt>
                <c:pt idx="30">
                  <c:v>23</c:v>
                </c:pt>
                <c:pt idx="31">
                  <c:v>16</c:v>
                </c:pt>
              </c:numCache>
            </c:numRef>
          </c:cat>
          <c:val>
            <c:numRef>
              <c:f>'Analysis, 11.27.23'!$P$53:$P$84</c:f>
              <c:numCache>
                <c:formatCode>0.0%</c:formatCode>
                <c:ptCount val="32"/>
                <c:pt idx="0">
                  <c:v>0.1941031941031941</c:v>
                </c:pt>
                <c:pt idx="1">
                  <c:v>0.19787131107885825</c:v>
                </c:pt>
                <c:pt idx="2">
                  <c:v>0.25762129669386002</c:v>
                </c:pt>
                <c:pt idx="3">
                  <c:v>0.27809722948248822</c:v>
                </c:pt>
                <c:pt idx="4">
                  <c:v>0.2803203661327231</c:v>
                </c:pt>
                <c:pt idx="5">
                  <c:v>0.29988789237668162</c:v>
                </c:pt>
                <c:pt idx="6">
                  <c:v>0.3292747485442033</c:v>
                </c:pt>
                <c:pt idx="7">
                  <c:v>0.33571893298633704</c:v>
                </c:pt>
                <c:pt idx="8">
                  <c:v>0.34346504559270519</c:v>
                </c:pt>
                <c:pt idx="9">
                  <c:v>0.37206148282097651</c:v>
                </c:pt>
                <c:pt idx="10">
                  <c:v>0.37630662020905925</c:v>
                </c:pt>
                <c:pt idx="11">
                  <c:v>0.4</c:v>
                </c:pt>
                <c:pt idx="12">
                  <c:v>0.42331768388106417</c:v>
                </c:pt>
                <c:pt idx="13">
                  <c:v>0.4354537743850721</c:v>
                </c:pt>
                <c:pt idx="14">
                  <c:v>0.44756554307116103</c:v>
                </c:pt>
                <c:pt idx="15">
                  <c:v>0.46676096181046678</c:v>
                </c:pt>
                <c:pt idx="16">
                  <c:v>0.47053231939163498</c:v>
                </c:pt>
                <c:pt idx="17">
                  <c:v>0.47287522603978299</c:v>
                </c:pt>
                <c:pt idx="18">
                  <c:v>0.49107780157030695</c:v>
                </c:pt>
                <c:pt idx="19">
                  <c:v>0.49791492910758967</c:v>
                </c:pt>
                <c:pt idx="20">
                  <c:v>0.51296505073280718</c:v>
                </c:pt>
                <c:pt idx="21">
                  <c:v>0.53187919463087252</c:v>
                </c:pt>
                <c:pt idx="22">
                  <c:v>0.54151624548736466</c:v>
                </c:pt>
                <c:pt idx="23">
                  <c:v>0.54292168674698793</c:v>
                </c:pt>
                <c:pt idx="24">
                  <c:v>0.62779552715654952</c:v>
                </c:pt>
                <c:pt idx="25">
                  <c:v>0.62951575710991547</c:v>
                </c:pt>
                <c:pt idx="26">
                  <c:v>0.64193548387096777</c:v>
                </c:pt>
                <c:pt idx="27">
                  <c:v>0.65683646112600536</c:v>
                </c:pt>
                <c:pt idx="28">
                  <c:v>0.66111111111111109</c:v>
                </c:pt>
                <c:pt idx="29">
                  <c:v>0.66440677966101691</c:v>
                </c:pt>
                <c:pt idx="30">
                  <c:v>0.66759776536312854</c:v>
                </c:pt>
                <c:pt idx="31">
                  <c:v>0.67567567567567566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105F-4B09-A00D-DE5BADC929C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537264127"/>
        <c:axId val="705320335"/>
      </c:barChart>
      <c:catAx>
        <c:axId val="153726412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Bierstadt" panose="020B0004020202020204" pitchFamily="34" charset="0"/>
                <a:ea typeface="+mn-ea"/>
                <a:cs typeface="+mn-cs"/>
              </a:defRPr>
            </a:pPr>
            <a:endParaRPr lang="en-US"/>
          </a:p>
        </c:txPr>
        <c:crossAx val="705320335"/>
        <c:crosses val="autoZero"/>
        <c:auto val="1"/>
        <c:lblAlgn val="ctr"/>
        <c:lblOffset val="100"/>
        <c:noMultiLvlLbl val="0"/>
      </c:catAx>
      <c:valAx>
        <c:axId val="70532033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Bierstadt" panose="020B0004020202020204" pitchFamily="34" charset="0"/>
                <a:ea typeface="+mn-ea"/>
                <a:cs typeface="+mn-cs"/>
              </a:defRPr>
            </a:pPr>
            <a:endParaRPr lang="en-US"/>
          </a:p>
        </c:txPr>
        <c:crossAx val="1537264127"/>
        <c:crosses val="autoZero"/>
        <c:crossBetween val="between"/>
      </c:valAx>
      <c:spPr>
        <a:noFill/>
        <a:ln w="25400"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Bierstadt" panose="020B0004020202020204" pitchFamily="34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Bierstadt" panose="020B0004020202020204" pitchFamily="34" charset="0"/>
        </a:defRPr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200" b="1" i="0" u="none" strike="noStrike" kern="1200" spc="0" baseline="0" dirty="0">
                <a:solidFill>
                  <a:prstClr val="black">
                    <a:lumMod val="65000"/>
                    <a:lumOff val="35000"/>
                  </a:prstClr>
                </a:solidFill>
                <a:latin typeface="Bierstadt" panose="020B0004020202020204" pitchFamily="34" charset="0"/>
              </a:rPr>
              <a:t>K-3 Average Class Size by School District</a:t>
            </a:r>
          </a:p>
          <a:p>
            <a:pPr>
              <a:defRPr/>
            </a:pPr>
            <a:r>
              <a:rPr lang="en-US" sz="1800" b="0" i="1" u="none" strike="noStrike" kern="1200" spc="0" baseline="0" dirty="0">
                <a:solidFill>
                  <a:prstClr val="black">
                    <a:lumMod val="65000"/>
                    <a:lumOff val="35000"/>
                  </a:prstClr>
                </a:solidFill>
                <a:latin typeface="Bierstadt" panose="020B0004020202020204" pitchFamily="34" charset="0"/>
              </a:rPr>
              <a:t>'22-23 vs. '23-24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4.1903583480636351E-2"/>
          <c:y val="0.20349028519086121"/>
          <c:w val="0.9431304301248058"/>
          <c:h val="0.61166543464669376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'chart, 11.15.23'!$L$81</c:f>
              <c:strCache>
                <c:ptCount val="1"/>
                <c:pt idx="0">
                  <c:v>2022-2023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Pt>
            <c:idx val="7"/>
            <c:invertIfNegative val="0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A43B-456F-B5E6-55DD45C18C48}"/>
              </c:ext>
            </c:extLst>
          </c:dPt>
          <c:dPt>
            <c:idx val="3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502C-4236-AC8E-00EF61C91B63}"/>
              </c:ext>
            </c:extLst>
          </c:dPt>
          <c:dLbls>
            <c:dLbl>
              <c:idx val="31"/>
              <c:layout>
                <c:manualLayout>
                  <c:x val="-2.4906478135740307E-2"/>
                  <c:y val="-2.068345893301943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502C-4236-AC8E-00EF61C91B6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accent2">
                        <a:lumMod val="75000"/>
                      </a:schemeClr>
                    </a:solidFill>
                    <a:latin typeface="Bierstadt" panose="020B000402020202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'chart, 11.15.23'!$K$82:$K$113</c:f>
              <c:numCache>
                <c:formatCode>General</c:formatCode>
                <c:ptCount val="32"/>
                <c:pt idx="0">
                  <c:v>16</c:v>
                </c:pt>
                <c:pt idx="1">
                  <c:v>5</c:v>
                </c:pt>
                <c:pt idx="2">
                  <c:v>7</c:v>
                </c:pt>
                <c:pt idx="3">
                  <c:v>32</c:v>
                </c:pt>
                <c:pt idx="4">
                  <c:v>23</c:v>
                </c:pt>
                <c:pt idx="5">
                  <c:v>14</c:v>
                </c:pt>
                <c:pt idx="6">
                  <c:v>4</c:v>
                </c:pt>
                <c:pt idx="7">
                  <c:v>6</c:v>
                </c:pt>
                <c:pt idx="8">
                  <c:v>17</c:v>
                </c:pt>
                <c:pt idx="9">
                  <c:v>9</c:v>
                </c:pt>
                <c:pt idx="10">
                  <c:v>10</c:v>
                </c:pt>
                <c:pt idx="11">
                  <c:v>12</c:v>
                </c:pt>
                <c:pt idx="12">
                  <c:v>19</c:v>
                </c:pt>
                <c:pt idx="13">
                  <c:v>18</c:v>
                </c:pt>
                <c:pt idx="14">
                  <c:v>15</c:v>
                </c:pt>
                <c:pt idx="15">
                  <c:v>1</c:v>
                </c:pt>
                <c:pt idx="16">
                  <c:v>8</c:v>
                </c:pt>
                <c:pt idx="17">
                  <c:v>13</c:v>
                </c:pt>
                <c:pt idx="18">
                  <c:v>3</c:v>
                </c:pt>
                <c:pt idx="19">
                  <c:v>29</c:v>
                </c:pt>
                <c:pt idx="20">
                  <c:v>11</c:v>
                </c:pt>
                <c:pt idx="21">
                  <c:v>2</c:v>
                </c:pt>
                <c:pt idx="22">
                  <c:v>20</c:v>
                </c:pt>
                <c:pt idx="23">
                  <c:v>30</c:v>
                </c:pt>
                <c:pt idx="24">
                  <c:v>22</c:v>
                </c:pt>
                <c:pt idx="25">
                  <c:v>26</c:v>
                </c:pt>
                <c:pt idx="26">
                  <c:v>31</c:v>
                </c:pt>
                <c:pt idx="27">
                  <c:v>27</c:v>
                </c:pt>
                <c:pt idx="28">
                  <c:v>25</c:v>
                </c:pt>
                <c:pt idx="29">
                  <c:v>24</c:v>
                </c:pt>
                <c:pt idx="30">
                  <c:v>21</c:v>
                </c:pt>
                <c:pt idx="31">
                  <c:v>28</c:v>
                </c:pt>
              </c:numCache>
            </c:numRef>
          </c:cat>
          <c:val>
            <c:numRef>
              <c:f>'chart, 11.15.23'!$L$82:$L$113</c:f>
              <c:numCache>
                <c:formatCode>0.0</c:formatCode>
                <c:ptCount val="32"/>
                <c:pt idx="0">
                  <c:v>17.701149425287355</c:v>
                </c:pt>
                <c:pt idx="1">
                  <c:v>17.237623762376238</c:v>
                </c:pt>
                <c:pt idx="2">
                  <c:v>19.381944444444443</c:v>
                </c:pt>
                <c:pt idx="3">
                  <c:v>19.372881355932204</c:v>
                </c:pt>
                <c:pt idx="4">
                  <c:v>19.342857142857142</c:v>
                </c:pt>
                <c:pt idx="5">
                  <c:v>19.416666666666668</c:v>
                </c:pt>
                <c:pt idx="6">
                  <c:v>16.698529411764707</c:v>
                </c:pt>
                <c:pt idx="7">
                  <c:v>19.709090909090911</c:v>
                </c:pt>
                <c:pt idx="8">
                  <c:v>19.983783783783785</c:v>
                </c:pt>
                <c:pt idx="9">
                  <c:v>20.578431372549019</c:v>
                </c:pt>
                <c:pt idx="10">
                  <c:v>20.743486973947896</c:v>
                </c:pt>
                <c:pt idx="11">
                  <c:v>21.059633027522935</c:v>
                </c:pt>
                <c:pt idx="12">
                  <c:v>20.486607142857142</c:v>
                </c:pt>
                <c:pt idx="13">
                  <c:v>20.547619047619047</c:v>
                </c:pt>
                <c:pt idx="14">
                  <c:v>21.367058823529412</c:v>
                </c:pt>
                <c:pt idx="15">
                  <c:v>19.672413793103448</c:v>
                </c:pt>
                <c:pt idx="16">
                  <c:v>22.316602316602317</c:v>
                </c:pt>
                <c:pt idx="17">
                  <c:v>20.555555555555557</c:v>
                </c:pt>
                <c:pt idx="18">
                  <c:v>20.057142857142857</c:v>
                </c:pt>
                <c:pt idx="19">
                  <c:v>22.950530035335689</c:v>
                </c:pt>
                <c:pt idx="20">
                  <c:v>22.767624020887727</c:v>
                </c:pt>
                <c:pt idx="21">
                  <c:v>22.65609756097561</c:v>
                </c:pt>
                <c:pt idx="22">
                  <c:v>23.209591474245116</c:v>
                </c:pt>
                <c:pt idx="23">
                  <c:v>22.223776223776223</c:v>
                </c:pt>
                <c:pt idx="24">
                  <c:v>22.977961432506888</c:v>
                </c:pt>
                <c:pt idx="25">
                  <c:v>23.003831417624522</c:v>
                </c:pt>
                <c:pt idx="26">
                  <c:v>23.533646322378718</c:v>
                </c:pt>
                <c:pt idx="27">
                  <c:v>22.993318485523385</c:v>
                </c:pt>
                <c:pt idx="28">
                  <c:v>24.039408866995075</c:v>
                </c:pt>
                <c:pt idx="29">
                  <c:v>24.4006908462867</c:v>
                </c:pt>
                <c:pt idx="30">
                  <c:v>24.366883116883116</c:v>
                </c:pt>
                <c:pt idx="31">
                  <c:v>24.462365591397848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43B-456F-B5E6-55DD45C18C48}"/>
            </c:ext>
          </c:extLst>
        </c:ser>
        <c:ser>
          <c:idx val="2"/>
          <c:order val="1"/>
          <c:tx>
            <c:strRef>
              <c:f>'chart, 11.15.23'!$M$81</c:f>
              <c:strCache>
                <c:ptCount val="1"/>
                <c:pt idx="0">
                  <c:v>2023-2024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Pt>
            <c:idx val="7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A43B-456F-B5E6-55DD45C18C48}"/>
              </c:ext>
            </c:extLst>
          </c:dPt>
          <c:dPt>
            <c:idx val="31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502C-4236-AC8E-00EF61C91B63}"/>
              </c:ext>
            </c:extLst>
          </c:dPt>
          <c:dLbls>
            <c:dLbl>
              <c:idx val="3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1" i="0" u="none" strike="noStrike" kern="1200" baseline="0">
                      <a:solidFill>
                        <a:schemeClr val="accent1"/>
                      </a:solidFill>
                      <a:latin typeface="Bierstadt" panose="020B0004020202020204" pitchFamily="34" charset="0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02C-4236-AC8E-00EF61C91B6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accent1"/>
                    </a:solidFill>
                    <a:latin typeface="Bierstadt" panose="020B000402020202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'chart, 11.15.23'!$K$82:$K$113</c:f>
              <c:numCache>
                <c:formatCode>General</c:formatCode>
                <c:ptCount val="32"/>
                <c:pt idx="0">
                  <c:v>16</c:v>
                </c:pt>
                <c:pt idx="1">
                  <c:v>5</c:v>
                </c:pt>
                <c:pt idx="2">
                  <c:v>7</c:v>
                </c:pt>
                <c:pt idx="3">
                  <c:v>32</c:v>
                </c:pt>
                <c:pt idx="4">
                  <c:v>23</c:v>
                </c:pt>
                <c:pt idx="5">
                  <c:v>14</c:v>
                </c:pt>
                <c:pt idx="6">
                  <c:v>4</c:v>
                </c:pt>
                <c:pt idx="7">
                  <c:v>6</c:v>
                </c:pt>
                <c:pt idx="8">
                  <c:v>17</c:v>
                </c:pt>
                <c:pt idx="9">
                  <c:v>9</c:v>
                </c:pt>
                <c:pt idx="10">
                  <c:v>10</c:v>
                </c:pt>
                <c:pt idx="11">
                  <c:v>12</c:v>
                </c:pt>
                <c:pt idx="12">
                  <c:v>19</c:v>
                </c:pt>
                <c:pt idx="13">
                  <c:v>18</c:v>
                </c:pt>
                <c:pt idx="14">
                  <c:v>15</c:v>
                </c:pt>
                <c:pt idx="15">
                  <c:v>1</c:v>
                </c:pt>
                <c:pt idx="16">
                  <c:v>8</c:v>
                </c:pt>
                <c:pt idx="17">
                  <c:v>13</c:v>
                </c:pt>
                <c:pt idx="18">
                  <c:v>3</c:v>
                </c:pt>
                <c:pt idx="19">
                  <c:v>29</c:v>
                </c:pt>
                <c:pt idx="20">
                  <c:v>11</c:v>
                </c:pt>
                <c:pt idx="21">
                  <c:v>2</c:v>
                </c:pt>
                <c:pt idx="22">
                  <c:v>20</c:v>
                </c:pt>
                <c:pt idx="23">
                  <c:v>30</c:v>
                </c:pt>
                <c:pt idx="24">
                  <c:v>22</c:v>
                </c:pt>
                <c:pt idx="25">
                  <c:v>26</c:v>
                </c:pt>
                <c:pt idx="26">
                  <c:v>31</c:v>
                </c:pt>
                <c:pt idx="27">
                  <c:v>27</c:v>
                </c:pt>
                <c:pt idx="28">
                  <c:v>25</c:v>
                </c:pt>
                <c:pt idx="29">
                  <c:v>24</c:v>
                </c:pt>
                <c:pt idx="30">
                  <c:v>21</c:v>
                </c:pt>
                <c:pt idx="31">
                  <c:v>28</c:v>
                </c:pt>
              </c:numCache>
            </c:numRef>
          </c:cat>
          <c:val>
            <c:numRef>
              <c:f>'chart, 11.15.23'!$M$82:$M$113</c:f>
              <c:numCache>
                <c:formatCode>0.0</c:formatCode>
                <c:ptCount val="32"/>
                <c:pt idx="0">
                  <c:v>17.95505617977528</c:v>
                </c:pt>
                <c:pt idx="1">
                  <c:v>18.166666666666668</c:v>
                </c:pt>
                <c:pt idx="2">
                  <c:v>18.45945945945946</c:v>
                </c:pt>
                <c:pt idx="3">
                  <c:v>19.049586776859503</c:v>
                </c:pt>
                <c:pt idx="4">
                  <c:v>19.635514018691588</c:v>
                </c:pt>
                <c:pt idx="5">
                  <c:v>19.75</c:v>
                </c:pt>
                <c:pt idx="6">
                  <c:v>20.165413533834588</c:v>
                </c:pt>
                <c:pt idx="7">
                  <c:v>20.272727272727273</c:v>
                </c:pt>
                <c:pt idx="8">
                  <c:v>20.310160427807485</c:v>
                </c:pt>
                <c:pt idx="9">
                  <c:v>20.317725752508363</c:v>
                </c:pt>
                <c:pt idx="10">
                  <c:v>20.547368421052632</c:v>
                </c:pt>
                <c:pt idx="11">
                  <c:v>21.242990654205606</c:v>
                </c:pt>
                <c:pt idx="12">
                  <c:v>21.28</c:v>
                </c:pt>
                <c:pt idx="13">
                  <c:v>21.515873015873016</c:v>
                </c:pt>
                <c:pt idx="14">
                  <c:v>21.771084337349397</c:v>
                </c:pt>
                <c:pt idx="15">
                  <c:v>21.807017543859651</c:v>
                </c:pt>
                <c:pt idx="16">
                  <c:v>22.053846153846155</c:v>
                </c:pt>
                <c:pt idx="17">
                  <c:v>22.103030303030302</c:v>
                </c:pt>
                <c:pt idx="18">
                  <c:v>22.276190476190475</c:v>
                </c:pt>
                <c:pt idx="19">
                  <c:v>23.139285714285716</c:v>
                </c:pt>
                <c:pt idx="20">
                  <c:v>23.152849740932641</c:v>
                </c:pt>
                <c:pt idx="21">
                  <c:v>23.2676399026764</c:v>
                </c:pt>
                <c:pt idx="22">
                  <c:v>23.495495495495497</c:v>
                </c:pt>
                <c:pt idx="23">
                  <c:v>23.571095571095572</c:v>
                </c:pt>
                <c:pt idx="24">
                  <c:v>23.840782122905029</c:v>
                </c:pt>
                <c:pt idx="25">
                  <c:v>23.968871595330739</c:v>
                </c:pt>
                <c:pt idx="26">
                  <c:v>23.996794871794872</c:v>
                </c:pt>
                <c:pt idx="27">
                  <c:v>24.094170403587444</c:v>
                </c:pt>
                <c:pt idx="28">
                  <c:v>24.2192118226601</c:v>
                </c:pt>
                <c:pt idx="29">
                  <c:v>24.391915641476274</c:v>
                </c:pt>
                <c:pt idx="30">
                  <c:v>24.751633986928105</c:v>
                </c:pt>
                <c:pt idx="31">
                  <c:v>25.692722371967655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A43B-456F-B5E6-55DD45C18C4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294897391"/>
        <c:axId val="1271972896"/>
      </c:barChart>
      <c:lineChart>
        <c:grouping val="standard"/>
        <c:varyColors val="0"/>
        <c:ser>
          <c:idx val="3"/>
          <c:order val="2"/>
          <c:tx>
            <c:strRef>
              <c:f>'chart, 11.15.23'!$N$81</c:f>
              <c:strCache>
                <c:ptCount val="1"/>
                <c:pt idx="0">
                  <c:v>K-3 Class Size Caps</c:v>
                </c:pt>
              </c:strCache>
            </c:strRef>
          </c:tx>
          <c:spPr>
            <a:ln w="28575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cat>
            <c:numRef>
              <c:f>'chart, 11.15.23'!$K$82:$K$113</c:f>
              <c:numCache>
                <c:formatCode>General</c:formatCode>
                <c:ptCount val="32"/>
                <c:pt idx="0">
                  <c:v>16</c:v>
                </c:pt>
                <c:pt idx="1">
                  <c:v>5</c:v>
                </c:pt>
                <c:pt idx="2">
                  <c:v>7</c:v>
                </c:pt>
                <c:pt idx="3">
                  <c:v>32</c:v>
                </c:pt>
                <c:pt idx="4">
                  <c:v>23</c:v>
                </c:pt>
                <c:pt idx="5">
                  <c:v>14</c:v>
                </c:pt>
                <c:pt idx="6">
                  <c:v>4</c:v>
                </c:pt>
                <c:pt idx="7">
                  <c:v>6</c:v>
                </c:pt>
                <c:pt idx="8">
                  <c:v>17</c:v>
                </c:pt>
                <c:pt idx="9">
                  <c:v>9</c:v>
                </c:pt>
                <c:pt idx="10">
                  <c:v>10</c:v>
                </c:pt>
                <c:pt idx="11">
                  <c:v>12</c:v>
                </c:pt>
                <c:pt idx="12">
                  <c:v>19</c:v>
                </c:pt>
                <c:pt idx="13">
                  <c:v>18</c:v>
                </c:pt>
                <c:pt idx="14">
                  <c:v>15</c:v>
                </c:pt>
                <c:pt idx="15">
                  <c:v>1</c:v>
                </c:pt>
                <c:pt idx="16">
                  <c:v>8</c:v>
                </c:pt>
                <c:pt idx="17">
                  <c:v>13</c:v>
                </c:pt>
                <c:pt idx="18">
                  <c:v>3</c:v>
                </c:pt>
                <c:pt idx="19">
                  <c:v>29</c:v>
                </c:pt>
                <c:pt idx="20">
                  <c:v>11</c:v>
                </c:pt>
                <c:pt idx="21">
                  <c:v>2</c:v>
                </c:pt>
                <c:pt idx="22">
                  <c:v>20</c:v>
                </c:pt>
                <c:pt idx="23">
                  <c:v>30</c:v>
                </c:pt>
                <c:pt idx="24">
                  <c:v>22</c:v>
                </c:pt>
                <c:pt idx="25">
                  <c:v>26</c:v>
                </c:pt>
                <c:pt idx="26">
                  <c:v>31</c:v>
                </c:pt>
                <c:pt idx="27">
                  <c:v>27</c:v>
                </c:pt>
                <c:pt idx="28">
                  <c:v>25</c:v>
                </c:pt>
                <c:pt idx="29">
                  <c:v>24</c:v>
                </c:pt>
                <c:pt idx="30">
                  <c:v>21</c:v>
                </c:pt>
                <c:pt idx="31">
                  <c:v>28</c:v>
                </c:pt>
              </c:numCache>
            </c:numRef>
          </c:cat>
          <c:val>
            <c:numRef>
              <c:f>'chart, 11.15.23'!$N$82:$N$113</c:f>
              <c:numCache>
                <c:formatCode>0.0</c:formatCode>
                <c:ptCount val="32"/>
                <c:pt idx="0">
                  <c:v>20</c:v>
                </c:pt>
                <c:pt idx="1">
                  <c:v>20</c:v>
                </c:pt>
                <c:pt idx="2">
                  <c:v>20</c:v>
                </c:pt>
                <c:pt idx="3">
                  <c:v>20</c:v>
                </c:pt>
                <c:pt idx="4">
                  <c:v>20</c:v>
                </c:pt>
                <c:pt idx="5">
                  <c:v>20</c:v>
                </c:pt>
                <c:pt idx="6">
                  <c:v>20</c:v>
                </c:pt>
                <c:pt idx="7">
                  <c:v>20</c:v>
                </c:pt>
                <c:pt idx="8">
                  <c:v>20</c:v>
                </c:pt>
                <c:pt idx="9">
                  <c:v>20</c:v>
                </c:pt>
                <c:pt idx="10">
                  <c:v>20</c:v>
                </c:pt>
                <c:pt idx="11">
                  <c:v>20</c:v>
                </c:pt>
                <c:pt idx="12">
                  <c:v>20</c:v>
                </c:pt>
                <c:pt idx="13">
                  <c:v>20</c:v>
                </c:pt>
                <c:pt idx="14">
                  <c:v>20</c:v>
                </c:pt>
                <c:pt idx="15">
                  <c:v>20</c:v>
                </c:pt>
                <c:pt idx="16">
                  <c:v>20</c:v>
                </c:pt>
                <c:pt idx="17">
                  <c:v>20</c:v>
                </c:pt>
                <c:pt idx="18">
                  <c:v>20</c:v>
                </c:pt>
                <c:pt idx="19">
                  <c:v>20</c:v>
                </c:pt>
                <c:pt idx="20">
                  <c:v>20</c:v>
                </c:pt>
                <c:pt idx="21">
                  <c:v>20</c:v>
                </c:pt>
                <c:pt idx="22">
                  <c:v>20</c:v>
                </c:pt>
                <c:pt idx="23">
                  <c:v>20</c:v>
                </c:pt>
                <c:pt idx="24">
                  <c:v>20</c:v>
                </c:pt>
                <c:pt idx="25">
                  <c:v>20</c:v>
                </c:pt>
                <c:pt idx="26">
                  <c:v>20</c:v>
                </c:pt>
                <c:pt idx="27">
                  <c:v>20</c:v>
                </c:pt>
                <c:pt idx="28">
                  <c:v>20</c:v>
                </c:pt>
                <c:pt idx="29">
                  <c:v>20</c:v>
                </c:pt>
                <c:pt idx="30">
                  <c:v>20</c:v>
                </c:pt>
                <c:pt idx="31">
                  <c:v>20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A43B-456F-B5E6-55DD45C18C4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294897391"/>
        <c:axId val="1271972896"/>
      </c:lineChart>
      <c:catAx>
        <c:axId val="129489739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Bierstadt" panose="020B0004020202020204" pitchFamily="34" charset="0"/>
                <a:ea typeface="+mn-ea"/>
                <a:cs typeface="+mn-cs"/>
              </a:defRPr>
            </a:pPr>
            <a:endParaRPr lang="en-US"/>
          </a:p>
        </c:txPr>
        <c:crossAx val="1271972896"/>
        <c:crosses val="autoZero"/>
        <c:auto val="1"/>
        <c:lblAlgn val="ctr"/>
        <c:lblOffset val="100"/>
        <c:noMultiLvlLbl val="0"/>
      </c:catAx>
      <c:valAx>
        <c:axId val="1271972896"/>
        <c:scaling>
          <c:orientation val="minMax"/>
          <c:max val="27"/>
          <c:min val="1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9489739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Bierstadt" panose="020B0004020202020204" pitchFamily="34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Bierstadt" panose="020B0004020202020204" pitchFamily="34" charset="0"/>
                <a:ea typeface="+mn-ea"/>
                <a:cs typeface="+mn-cs"/>
              </a:defRPr>
            </a:pPr>
            <a:r>
              <a:rPr lang="en-US" sz="2200" b="1" i="0" u="none" strike="noStrike" kern="1200" spc="0" baseline="0" dirty="0">
                <a:solidFill>
                  <a:prstClr val="black">
                    <a:lumMod val="65000"/>
                    <a:lumOff val="35000"/>
                  </a:prstClr>
                </a:solidFill>
                <a:latin typeface="Bierstadt" panose="020B0004020202020204" pitchFamily="34" charset="0"/>
              </a:rPr>
              <a:t>4-8 Average Class Size by School District</a:t>
            </a:r>
          </a:p>
          <a:p>
            <a:pPr>
              <a:defRPr/>
            </a:pPr>
            <a:r>
              <a:rPr lang="en-US" sz="1800" b="0" i="1" u="none" strike="noStrike" kern="1200" spc="0" baseline="0" dirty="0">
                <a:solidFill>
                  <a:prstClr val="black">
                    <a:lumMod val="65000"/>
                    <a:lumOff val="35000"/>
                  </a:prstClr>
                </a:solidFill>
                <a:latin typeface="Bierstadt" panose="020B0004020202020204" pitchFamily="34" charset="0"/>
              </a:rPr>
              <a:t>'22-23 vs. '23-24</a:t>
            </a:r>
          </a:p>
        </c:rich>
      </c:tx>
      <c:layout>
        <c:manualLayout>
          <c:xMode val="edge"/>
          <c:yMode val="edge"/>
          <c:x val="0.24187043717746587"/>
          <c:y val="1.289676071959456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Bierstadt" panose="020B0004020202020204" pitchFamily="34" charset="0"/>
              <a:ea typeface="+mn-ea"/>
              <a:cs typeface="+mn-cs"/>
            </a:defRPr>
          </a:pPr>
          <a:endParaRPr lang="en-US"/>
        </a:p>
      </c:txPr>
    </c:title>
    <c:autoTitleDeleted val="0"/>
    <c:pivotFmts>
      <c:pivotFmt>
        <c:idx val="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ierstadt" panose="020B0004020202020204" pitchFamily="34" charset="0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ierstadt" panose="020B0004020202020204" pitchFamily="34" charset="0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ierstadt" panose="020B0004020202020204" pitchFamily="34" charset="0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ierstadt" panose="020B0004020202020204" pitchFamily="34" charset="0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ierstadt" panose="020B0004020202020204" pitchFamily="34" charset="0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ierstadt" panose="020B0004020202020204" pitchFamily="34" charset="0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ierstadt" panose="020B0004020202020204" pitchFamily="34" charset="0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ierstadt" panose="020B0004020202020204" pitchFamily="34" charset="0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8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9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ierstadt" panose="020B0004020202020204" pitchFamily="34" charset="0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ierstadt" panose="020B0004020202020204" pitchFamily="34" charset="0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1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ierstadt" panose="020B0004020202020204" pitchFamily="34" charset="0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2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ierstadt" panose="020B0004020202020204" pitchFamily="34" charset="0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3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ierstadt" panose="020B0004020202020204" pitchFamily="34" charset="0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4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ierstadt" panose="020B0004020202020204" pitchFamily="34" charset="0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5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ierstadt" panose="020B0004020202020204" pitchFamily="34" charset="0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6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ierstadt" panose="020B0004020202020204" pitchFamily="34" charset="0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7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ierstadt" panose="020B0004020202020204" pitchFamily="34" charset="0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</c:pivotFmts>
    <c:plotArea>
      <c:layout>
        <c:manualLayout>
          <c:layoutTarget val="inner"/>
          <c:xMode val="edge"/>
          <c:yMode val="edge"/>
          <c:x val="5.6678673144580333E-2"/>
          <c:y val="0.21283019284952906"/>
          <c:w val="0.92381778075612886"/>
          <c:h val="0.62967616895913958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'chart, 11.15.23'!$G$81</c:f>
              <c:strCache>
                <c:ptCount val="1"/>
                <c:pt idx="0">
                  <c:v>2022-2023</c:v>
                </c:pt>
              </c:strCache>
            </c:strRef>
          </c:tx>
          <c:spPr>
            <a:solidFill>
              <a:srgbClr val="E97132">
                <a:lumMod val="60000"/>
                <a:lumOff val="40000"/>
              </a:srgbClr>
            </a:solidFill>
            <a:ln>
              <a:noFill/>
            </a:ln>
            <a:effectLst/>
          </c:spPr>
          <c:invertIfNegative val="0"/>
          <c:dPt>
            <c:idx val="10"/>
            <c:invertIfNegative val="0"/>
            <c:bubble3D val="0"/>
            <c:spPr>
              <a:solidFill>
                <a:srgbClr val="E97132">
                  <a:lumMod val="60000"/>
                  <a:lumOff val="40000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748F-4FB1-9F98-CC7B23A1F6AB}"/>
              </c:ext>
            </c:extLst>
          </c:dPt>
          <c:dPt>
            <c:idx val="30"/>
            <c:invertIfNegative val="0"/>
            <c:bubble3D val="0"/>
            <c:spPr>
              <a:solidFill>
                <a:srgbClr val="E9713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6CC7-45D9-8F33-5D06D7A139D8}"/>
              </c:ext>
            </c:extLst>
          </c:dPt>
          <c:dLbls>
            <c:dLbl>
              <c:idx val="30"/>
              <c:layout>
                <c:manualLayout>
                  <c:x val="-1.4598541544393683E-2"/>
                  <c:y val="-1.8055465007432395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1" i="0" u="none" strike="noStrike" kern="1200" baseline="0">
                      <a:solidFill>
                        <a:schemeClr val="accent2">
                          <a:lumMod val="75000"/>
                        </a:schemeClr>
                      </a:solidFill>
                      <a:latin typeface="Bierstadt" panose="020B0004020202020204" pitchFamily="34" charset="0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6CC7-45D9-8F33-5D06D7A139D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accent2">
                        <a:lumMod val="75000"/>
                      </a:schemeClr>
                    </a:solidFill>
                    <a:latin typeface="Bierstadt" panose="020B000402020202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'chart, 11.15.23'!$F$82:$F$113</c:f>
              <c:numCache>
                <c:formatCode>General</c:formatCode>
                <c:ptCount val="32"/>
                <c:pt idx="0">
                  <c:v>23</c:v>
                </c:pt>
                <c:pt idx="1">
                  <c:v>7</c:v>
                </c:pt>
                <c:pt idx="2">
                  <c:v>16</c:v>
                </c:pt>
                <c:pt idx="3">
                  <c:v>13</c:v>
                </c:pt>
                <c:pt idx="4">
                  <c:v>9</c:v>
                </c:pt>
                <c:pt idx="5">
                  <c:v>32</c:v>
                </c:pt>
                <c:pt idx="6">
                  <c:v>4</c:v>
                </c:pt>
                <c:pt idx="7">
                  <c:v>12</c:v>
                </c:pt>
                <c:pt idx="8">
                  <c:v>5</c:v>
                </c:pt>
                <c:pt idx="9">
                  <c:v>17</c:v>
                </c:pt>
                <c:pt idx="10">
                  <c:v>6</c:v>
                </c:pt>
                <c:pt idx="11">
                  <c:v>3</c:v>
                </c:pt>
                <c:pt idx="12">
                  <c:v>19</c:v>
                </c:pt>
                <c:pt idx="13">
                  <c:v>18</c:v>
                </c:pt>
                <c:pt idx="14">
                  <c:v>14</c:v>
                </c:pt>
                <c:pt idx="15">
                  <c:v>10</c:v>
                </c:pt>
                <c:pt idx="16">
                  <c:v>8</c:v>
                </c:pt>
                <c:pt idx="17">
                  <c:v>22</c:v>
                </c:pt>
                <c:pt idx="18">
                  <c:v>1</c:v>
                </c:pt>
                <c:pt idx="19">
                  <c:v>15</c:v>
                </c:pt>
                <c:pt idx="20">
                  <c:v>11</c:v>
                </c:pt>
                <c:pt idx="21">
                  <c:v>30</c:v>
                </c:pt>
                <c:pt idx="22">
                  <c:v>29</c:v>
                </c:pt>
                <c:pt idx="23">
                  <c:v>20</c:v>
                </c:pt>
                <c:pt idx="24">
                  <c:v>27</c:v>
                </c:pt>
                <c:pt idx="25">
                  <c:v>2</c:v>
                </c:pt>
                <c:pt idx="26">
                  <c:v>24</c:v>
                </c:pt>
                <c:pt idx="27">
                  <c:v>21</c:v>
                </c:pt>
                <c:pt idx="28">
                  <c:v>25</c:v>
                </c:pt>
                <c:pt idx="29">
                  <c:v>31</c:v>
                </c:pt>
                <c:pt idx="30">
                  <c:v>28</c:v>
                </c:pt>
                <c:pt idx="31">
                  <c:v>26</c:v>
                </c:pt>
              </c:numCache>
            </c:numRef>
          </c:cat>
          <c:val>
            <c:numRef>
              <c:f>'chart, 11.15.23'!$G$82:$G$113</c:f>
              <c:numCache>
                <c:formatCode>0.0</c:formatCode>
                <c:ptCount val="32"/>
                <c:pt idx="0">
                  <c:v>19.926767676767678</c:v>
                </c:pt>
                <c:pt idx="1">
                  <c:v>21.575317604355718</c:v>
                </c:pt>
                <c:pt idx="2">
                  <c:v>20.401826484018265</c:v>
                </c:pt>
                <c:pt idx="3">
                  <c:v>22.412698412698411</c:v>
                </c:pt>
                <c:pt idx="4">
                  <c:v>21.375287797390637</c:v>
                </c:pt>
                <c:pt idx="5">
                  <c:v>21.456228956228955</c:v>
                </c:pt>
                <c:pt idx="6">
                  <c:v>20.659574468085108</c:v>
                </c:pt>
                <c:pt idx="7">
                  <c:v>22.784313725490197</c:v>
                </c:pt>
                <c:pt idx="8">
                  <c:v>21.345588235294116</c:v>
                </c:pt>
                <c:pt idx="9">
                  <c:v>22.368749999999999</c:v>
                </c:pt>
                <c:pt idx="10">
                  <c:v>21.585778781038375</c:v>
                </c:pt>
                <c:pt idx="11">
                  <c:v>22.137880986937592</c:v>
                </c:pt>
                <c:pt idx="12">
                  <c:v>22.887559808612441</c:v>
                </c:pt>
                <c:pt idx="13">
                  <c:v>21.936170212765958</c:v>
                </c:pt>
                <c:pt idx="14">
                  <c:v>22.552552552552552</c:v>
                </c:pt>
                <c:pt idx="15">
                  <c:v>23.262339055793991</c:v>
                </c:pt>
                <c:pt idx="16">
                  <c:v>24.447418738049713</c:v>
                </c:pt>
                <c:pt idx="17">
                  <c:v>25.469835466179159</c:v>
                </c:pt>
                <c:pt idx="18">
                  <c:v>23.214057507987221</c:v>
                </c:pt>
                <c:pt idx="19">
                  <c:v>24.96551724137931</c:v>
                </c:pt>
                <c:pt idx="20">
                  <c:v>24.989912575655683</c:v>
                </c:pt>
                <c:pt idx="21">
                  <c:v>24.854887674559805</c:v>
                </c:pt>
                <c:pt idx="22">
                  <c:v>25.7568093385214</c:v>
                </c:pt>
                <c:pt idx="23">
                  <c:v>25.802962962962962</c:v>
                </c:pt>
                <c:pt idx="24">
                  <c:v>25.819284414796847</c:v>
                </c:pt>
                <c:pt idx="25">
                  <c:v>26.369205298013245</c:v>
                </c:pt>
                <c:pt idx="26">
                  <c:v>26.526290400385914</c:v>
                </c:pt>
                <c:pt idx="27">
                  <c:v>27.228146311221327</c:v>
                </c:pt>
                <c:pt idx="28">
                  <c:v>26.955276030747729</c:v>
                </c:pt>
                <c:pt idx="29">
                  <c:v>27.49270588235294</c:v>
                </c:pt>
                <c:pt idx="30">
                  <c:v>27.374672489082968</c:v>
                </c:pt>
                <c:pt idx="31">
                  <c:v>28.313227513227513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48F-4FB1-9F98-CC7B23A1F6AB}"/>
            </c:ext>
          </c:extLst>
        </c:ser>
        <c:ser>
          <c:idx val="2"/>
          <c:order val="1"/>
          <c:tx>
            <c:strRef>
              <c:f>'chart, 11.15.23'!$H$81</c:f>
              <c:strCache>
                <c:ptCount val="1"/>
                <c:pt idx="0">
                  <c:v>2023-2024</c:v>
                </c:pt>
              </c:strCache>
            </c:strRef>
          </c:tx>
          <c:spPr>
            <a:solidFill>
              <a:srgbClr val="156082">
                <a:lumMod val="60000"/>
                <a:lumOff val="40000"/>
              </a:srgbClr>
            </a:solidFill>
            <a:ln>
              <a:noFill/>
            </a:ln>
            <a:effectLst/>
          </c:spPr>
          <c:invertIfNegative val="0"/>
          <c:dPt>
            <c:idx val="10"/>
            <c:invertIfNegative val="0"/>
            <c:bubble3D val="0"/>
            <c:spPr>
              <a:solidFill>
                <a:srgbClr val="156082">
                  <a:lumMod val="60000"/>
                  <a:lumOff val="40000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748F-4FB1-9F98-CC7B23A1F6AB}"/>
              </c:ext>
            </c:extLst>
          </c:dPt>
          <c:dPt>
            <c:idx val="30"/>
            <c:invertIfNegative val="0"/>
            <c:bubble3D val="0"/>
            <c:spPr>
              <a:solidFill>
                <a:srgbClr val="15608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6CC7-45D9-8F33-5D06D7A139D8}"/>
              </c:ext>
            </c:extLst>
          </c:dPt>
          <c:dLbls>
            <c:dLbl>
              <c:idx val="30"/>
              <c:layout>
                <c:manualLayout>
                  <c:x val="6.0827256434972934E-3"/>
                  <c:y val="-3.095222572702695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CC7-45D9-8F33-5D06D7A139D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accent1">
                        <a:lumMod val="75000"/>
                      </a:schemeClr>
                    </a:solidFill>
                    <a:latin typeface="Bierstadt" panose="020B000402020202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'chart, 11.15.23'!$F$82:$F$113</c:f>
              <c:numCache>
                <c:formatCode>General</c:formatCode>
                <c:ptCount val="32"/>
                <c:pt idx="0">
                  <c:v>23</c:v>
                </c:pt>
                <c:pt idx="1">
                  <c:v>7</c:v>
                </c:pt>
                <c:pt idx="2">
                  <c:v>16</c:v>
                </c:pt>
                <c:pt idx="3">
                  <c:v>13</c:v>
                </c:pt>
                <c:pt idx="4">
                  <c:v>9</c:v>
                </c:pt>
                <c:pt idx="5">
                  <c:v>32</c:v>
                </c:pt>
                <c:pt idx="6">
                  <c:v>4</c:v>
                </c:pt>
                <c:pt idx="7">
                  <c:v>12</c:v>
                </c:pt>
                <c:pt idx="8">
                  <c:v>5</c:v>
                </c:pt>
                <c:pt idx="9">
                  <c:v>17</c:v>
                </c:pt>
                <c:pt idx="10">
                  <c:v>6</c:v>
                </c:pt>
                <c:pt idx="11">
                  <c:v>3</c:v>
                </c:pt>
                <c:pt idx="12">
                  <c:v>19</c:v>
                </c:pt>
                <c:pt idx="13">
                  <c:v>18</c:v>
                </c:pt>
                <c:pt idx="14">
                  <c:v>14</c:v>
                </c:pt>
                <c:pt idx="15">
                  <c:v>10</c:v>
                </c:pt>
                <c:pt idx="16">
                  <c:v>8</c:v>
                </c:pt>
                <c:pt idx="17">
                  <c:v>22</c:v>
                </c:pt>
                <c:pt idx="18">
                  <c:v>1</c:v>
                </c:pt>
                <c:pt idx="19">
                  <c:v>15</c:v>
                </c:pt>
                <c:pt idx="20">
                  <c:v>11</c:v>
                </c:pt>
                <c:pt idx="21">
                  <c:v>30</c:v>
                </c:pt>
                <c:pt idx="22">
                  <c:v>29</c:v>
                </c:pt>
                <c:pt idx="23">
                  <c:v>20</c:v>
                </c:pt>
                <c:pt idx="24">
                  <c:v>27</c:v>
                </c:pt>
                <c:pt idx="25">
                  <c:v>2</c:v>
                </c:pt>
                <c:pt idx="26">
                  <c:v>24</c:v>
                </c:pt>
                <c:pt idx="27">
                  <c:v>21</c:v>
                </c:pt>
                <c:pt idx="28">
                  <c:v>25</c:v>
                </c:pt>
                <c:pt idx="29">
                  <c:v>31</c:v>
                </c:pt>
                <c:pt idx="30">
                  <c:v>28</c:v>
                </c:pt>
                <c:pt idx="31">
                  <c:v>26</c:v>
                </c:pt>
              </c:numCache>
            </c:numRef>
          </c:cat>
          <c:val>
            <c:numRef>
              <c:f>'chart, 11.15.23'!$H$82:$H$113</c:f>
              <c:numCache>
                <c:formatCode>0.0</c:formatCode>
                <c:ptCount val="32"/>
                <c:pt idx="0">
                  <c:v>19.872901678657076</c:v>
                </c:pt>
                <c:pt idx="1">
                  <c:v>20.333928571428572</c:v>
                </c:pt>
                <c:pt idx="2">
                  <c:v>21.178403755868544</c:v>
                </c:pt>
                <c:pt idx="3">
                  <c:v>21.307317073170733</c:v>
                </c:pt>
                <c:pt idx="4">
                  <c:v>21.695719844357978</c:v>
                </c:pt>
                <c:pt idx="5">
                  <c:v>21.902973395931141</c:v>
                </c:pt>
                <c:pt idx="6">
                  <c:v>22.307547169811322</c:v>
                </c:pt>
                <c:pt idx="7">
                  <c:v>22.3886925795053</c:v>
                </c:pt>
                <c:pt idx="8">
                  <c:v>22.48048048048048</c:v>
                </c:pt>
                <c:pt idx="9">
                  <c:v>22.795071335927368</c:v>
                </c:pt>
                <c:pt idx="10">
                  <c:v>22.800953516090583</c:v>
                </c:pt>
                <c:pt idx="11">
                  <c:v>23.197402597402597</c:v>
                </c:pt>
                <c:pt idx="12">
                  <c:v>23.406820950060901</c:v>
                </c:pt>
                <c:pt idx="13">
                  <c:v>23.835390946502059</c:v>
                </c:pt>
                <c:pt idx="14">
                  <c:v>23.849740932642487</c:v>
                </c:pt>
                <c:pt idx="15">
                  <c:v>23.976364659538547</c:v>
                </c:pt>
                <c:pt idx="16">
                  <c:v>24.752310536044362</c:v>
                </c:pt>
                <c:pt idx="17">
                  <c:v>25.591304347826085</c:v>
                </c:pt>
                <c:pt idx="18">
                  <c:v>25.664615384615384</c:v>
                </c:pt>
                <c:pt idx="19">
                  <c:v>25.726179463459758</c:v>
                </c:pt>
                <c:pt idx="20">
                  <c:v>25.814637482900135</c:v>
                </c:pt>
                <c:pt idx="21">
                  <c:v>25.834218289085545</c:v>
                </c:pt>
                <c:pt idx="22">
                  <c:v>26.167844522968199</c:v>
                </c:pt>
                <c:pt idx="23">
                  <c:v>26.277777777777779</c:v>
                </c:pt>
                <c:pt idx="24">
                  <c:v>26.462025316455698</c:v>
                </c:pt>
                <c:pt idx="25">
                  <c:v>26.55061908230153</c:v>
                </c:pt>
                <c:pt idx="26">
                  <c:v>27.036938139741878</c:v>
                </c:pt>
                <c:pt idx="27">
                  <c:v>27.345562130177516</c:v>
                </c:pt>
                <c:pt idx="28">
                  <c:v>27.861603974449963</c:v>
                </c:pt>
                <c:pt idx="29">
                  <c:v>28.070013818516813</c:v>
                </c:pt>
                <c:pt idx="30">
                  <c:v>28.774137931034481</c:v>
                </c:pt>
                <c:pt idx="31">
                  <c:v>29.274669379450661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748F-4FB1-9F98-CC7B23A1F6A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318318111"/>
        <c:axId val="669784608"/>
      </c:barChart>
      <c:lineChart>
        <c:grouping val="standard"/>
        <c:varyColors val="0"/>
        <c:ser>
          <c:idx val="3"/>
          <c:order val="2"/>
          <c:tx>
            <c:strRef>
              <c:f>'chart, 11.15.23'!$I$81</c:f>
              <c:strCache>
                <c:ptCount val="1"/>
                <c:pt idx="0">
                  <c:v>4-8 Class Size Caps</c:v>
                </c:pt>
              </c:strCache>
            </c:strRef>
          </c:tx>
          <c:spPr>
            <a:ln w="28575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cat>
            <c:numRef>
              <c:f>'chart, 11.15.23'!$F$82:$F$113</c:f>
              <c:numCache>
                <c:formatCode>General</c:formatCode>
                <c:ptCount val="32"/>
                <c:pt idx="0">
                  <c:v>23</c:v>
                </c:pt>
                <c:pt idx="1">
                  <c:v>7</c:v>
                </c:pt>
                <c:pt idx="2">
                  <c:v>16</c:v>
                </c:pt>
                <c:pt idx="3">
                  <c:v>13</c:v>
                </c:pt>
                <c:pt idx="4">
                  <c:v>9</c:v>
                </c:pt>
                <c:pt idx="5">
                  <c:v>32</c:v>
                </c:pt>
                <c:pt idx="6">
                  <c:v>4</c:v>
                </c:pt>
                <c:pt idx="7">
                  <c:v>12</c:v>
                </c:pt>
                <c:pt idx="8">
                  <c:v>5</c:v>
                </c:pt>
                <c:pt idx="9">
                  <c:v>17</c:v>
                </c:pt>
                <c:pt idx="10">
                  <c:v>6</c:v>
                </c:pt>
                <c:pt idx="11">
                  <c:v>3</c:v>
                </c:pt>
                <c:pt idx="12">
                  <c:v>19</c:v>
                </c:pt>
                <c:pt idx="13">
                  <c:v>18</c:v>
                </c:pt>
                <c:pt idx="14">
                  <c:v>14</c:v>
                </c:pt>
                <c:pt idx="15">
                  <c:v>10</c:v>
                </c:pt>
                <c:pt idx="16">
                  <c:v>8</c:v>
                </c:pt>
                <c:pt idx="17">
                  <c:v>22</c:v>
                </c:pt>
                <c:pt idx="18">
                  <c:v>1</c:v>
                </c:pt>
                <c:pt idx="19">
                  <c:v>15</c:v>
                </c:pt>
                <c:pt idx="20">
                  <c:v>11</c:v>
                </c:pt>
                <c:pt idx="21">
                  <c:v>30</c:v>
                </c:pt>
                <c:pt idx="22">
                  <c:v>29</c:v>
                </c:pt>
                <c:pt idx="23">
                  <c:v>20</c:v>
                </c:pt>
                <c:pt idx="24">
                  <c:v>27</c:v>
                </c:pt>
                <c:pt idx="25">
                  <c:v>2</c:v>
                </c:pt>
                <c:pt idx="26">
                  <c:v>24</c:v>
                </c:pt>
                <c:pt idx="27">
                  <c:v>21</c:v>
                </c:pt>
                <c:pt idx="28">
                  <c:v>25</c:v>
                </c:pt>
                <c:pt idx="29">
                  <c:v>31</c:v>
                </c:pt>
                <c:pt idx="30">
                  <c:v>28</c:v>
                </c:pt>
                <c:pt idx="31">
                  <c:v>26</c:v>
                </c:pt>
              </c:numCache>
            </c:numRef>
          </c:cat>
          <c:val>
            <c:numRef>
              <c:f>'chart, 11.15.23'!$I$82:$I$113</c:f>
              <c:numCache>
                <c:formatCode>0.0</c:formatCode>
                <c:ptCount val="32"/>
                <c:pt idx="0">
                  <c:v>23</c:v>
                </c:pt>
                <c:pt idx="1">
                  <c:v>23</c:v>
                </c:pt>
                <c:pt idx="2">
                  <c:v>23</c:v>
                </c:pt>
                <c:pt idx="3">
                  <c:v>23</c:v>
                </c:pt>
                <c:pt idx="4">
                  <c:v>23</c:v>
                </c:pt>
                <c:pt idx="5">
                  <c:v>23</c:v>
                </c:pt>
                <c:pt idx="6">
                  <c:v>23</c:v>
                </c:pt>
                <c:pt idx="7">
                  <c:v>23</c:v>
                </c:pt>
                <c:pt idx="8">
                  <c:v>23</c:v>
                </c:pt>
                <c:pt idx="9">
                  <c:v>23</c:v>
                </c:pt>
                <c:pt idx="10">
                  <c:v>23</c:v>
                </c:pt>
                <c:pt idx="11">
                  <c:v>23</c:v>
                </c:pt>
                <c:pt idx="12">
                  <c:v>23</c:v>
                </c:pt>
                <c:pt idx="13">
                  <c:v>23</c:v>
                </c:pt>
                <c:pt idx="14">
                  <c:v>23</c:v>
                </c:pt>
                <c:pt idx="15">
                  <c:v>23</c:v>
                </c:pt>
                <c:pt idx="16">
                  <c:v>23</c:v>
                </c:pt>
                <c:pt idx="17">
                  <c:v>23</c:v>
                </c:pt>
                <c:pt idx="18">
                  <c:v>23</c:v>
                </c:pt>
                <c:pt idx="19">
                  <c:v>23</c:v>
                </c:pt>
                <c:pt idx="20">
                  <c:v>23</c:v>
                </c:pt>
                <c:pt idx="21">
                  <c:v>23</c:v>
                </c:pt>
                <c:pt idx="22">
                  <c:v>23</c:v>
                </c:pt>
                <c:pt idx="23">
                  <c:v>23</c:v>
                </c:pt>
                <c:pt idx="24">
                  <c:v>23</c:v>
                </c:pt>
                <c:pt idx="25">
                  <c:v>23</c:v>
                </c:pt>
                <c:pt idx="26">
                  <c:v>23</c:v>
                </c:pt>
                <c:pt idx="27">
                  <c:v>23</c:v>
                </c:pt>
                <c:pt idx="28">
                  <c:v>23</c:v>
                </c:pt>
                <c:pt idx="29">
                  <c:v>23</c:v>
                </c:pt>
                <c:pt idx="30">
                  <c:v>23</c:v>
                </c:pt>
                <c:pt idx="31">
                  <c:v>23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748F-4FB1-9F98-CC7B23A1F6A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318318111"/>
        <c:axId val="669784608"/>
      </c:lineChart>
      <c:catAx>
        <c:axId val="131831811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Bierstadt" panose="020B0004020202020204" pitchFamily="34" charset="0"/>
                <a:ea typeface="+mn-ea"/>
                <a:cs typeface="+mn-cs"/>
              </a:defRPr>
            </a:pPr>
            <a:endParaRPr lang="en-US"/>
          </a:p>
        </c:txPr>
        <c:crossAx val="669784608"/>
        <c:crosses val="autoZero"/>
        <c:auto val="1"/>
        <c:lblAlgn val="ctr"/>
        <c:lblOffset val="100"/>
        <c:noMultiLvlLbl val="0"/>
      </c:catAx>
      <c:valAx>
        <c:axId val="669784608"/>
        <c:scaling>
          <c:orientation val="minMax"/>
          <c:max val="31"/>
          <c:min val="1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Bierstadt" panose="020B0004020202020204" pitchFamily="34" charset="0"/>
                <a:ea typeface="+mn-ea"/>
                <a:cs typeface="+mn-cs"/>
              </a:defRPr>
            </a:pPr>
            <a:endParaRPr lang="en-US"/>
          </a:p>
        </c:txPr>
        <c:crossAx val="131831811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Bierstadt" panose="020B0004020202020204" pitchFamily="34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/>
  </c:chart>
  <c:spPr>
    <a:noFill/>
    <a:ln>
      <a:noFill/>
    </a:ln>
    <a:effectLst/>
  </c:spPr>
  <c:txPr>
    <a:bodyPr/>
    <a:lstStyle/>
    <a:p>
      <a:pPr>
        <a:defRPr>
          <a:latin typeface="Bierstadt" panose="020B0004020202020204" pitchFamily="34" charset="0"/>
        </a:defRPr>
      </a:pPr>
      <a:endParaRPr lang="en-US"/>
    </a:p>
  </c:txPr>
  <c:externalData r:id="rId4">
    <c:autoUpdate val="0"/>
  </c:externalData>
  <c:userShapes r:id="rId5"/>
  <c:extLst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Bierstadt" panose="020B0004020202020204" pitchFamily="34" charset="0"/>
                <a:ea typeface="+mn-ea"/>
                <a:cs typeface="+mn-cs"/>
              </a:defRPr>
            </a:pPr>
            <a:r>
              <a:rPr lang="en-US" sz="2200" b="1" i="0" u="none" strike="noStrike" kern="1200" spc="0" baseline="0" dirty="0">
                <a:solidFill>
                  <a:prstClr val="black">
                    <a:lumMod val="65000"/>
                    <a:lumOff val="35000"/>
                  </a:prstClr>
                </a:solidFill>
                <a:latin typeface="Bierstadt" panose="020B0004020202020204" pitchFamily="34" charset="0"/>
              </a:rPr>
              <a:t>HS Average Class Size by School District</a:t>
            </a:r>
          </a:p>
          <a:p>
            <a:pPr>
              <a:defRPr/>
            </a:pPr>
            <a:r>
              <a:rPr lang="en-US" sz="1800" b="0" i="1" u="none" strike="noStrike" kern="1200" spc="0" baseline="0" dirty="0">
                <a:solidFill>
                  <a:prstClr val="black">
                    <a:lumMod val="65000"/>
                    <a:lumOff val="35000"/>
                  </a:prstClr>
                </a:solidFill>
                <a:latin typeface="Bierstadt" panose="020B0004020202020204" pitchFamily="34" charset="0"/>
              </a:rPr>
              <a:t>'22-23 vs. '23-24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Bierstadt" panose="020B0004020202020204" pitchFamily="34" charset="0"/>
              <a:ea typeface="+mn-ea"/>
              <a:cs typeface="+mn-cs"/>
            </a:defRPr>
          </a:pPr>
          <a:endParaRPr lang="en-US"/>
        </a:p>
      </c:txPr>
    </c:title>
    <c:autoTitleDeleted val="0"/>
    <c:pivotFmts>
      <c:pivotFmt>
        <c:idx val="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ierstadt" panose="020B0004020202020204" pitchFamily="34" charset="0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ierstadt" panose="020B0004020202020204" pitchFamily="34" charset="0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ierstadt" panose="020B0004020202020204" pitchFamily="34" charset="0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ierstadt" panose="020B0004020202020204" pitchFamily="34" charset="0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ierstadt" panose="020B0004020202020204" pitchFamily="34" charset="0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ierstadt" panose="020B0004020202020204" pitchFamily="34" charset="0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ierstadt" panose="020B0004020202020204" pitchFamily="34" charset="0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ierstadt" panose="020B0004020202020204" pitchFamily="34" charset="0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8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9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ierstadt" panose="020B0004020202020204" pitchFamily="34" charset="0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ierstadt" panose="020B0004020202020204" pitchFamily="34" charset="0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1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ierstadt" panose="020B0004020202020204" pitchFamily="34" charset="0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2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ierstadt" panose="020B0004020202020204" pitchFamily="34" charset="0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3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ierstadt" panose="020B0004020202020204" pitchFamily="34" charset="0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4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ierstadt" panose="020B0004020202020204" pitchFamily="34" charset="0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5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ierstadt" panose="020B0004020202020204" pitchFamily="34" charset="0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6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ierstadt" panose="020B0004020202020204" pitchFamily="34" charset="0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7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ierstadt" panose="020B0004020202020204" pitchFamily="34" charset="0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</c:pivotFmts>
    <c:plotArea>
      <c:layout>
        <c:manualLayout>
          <c:layoutTarget val="inner"/>
          <c:xMode val="edge"/>
          <c:yMode val="edge"/>
          <c:x val="5.6678673144580333E-2"/>
          <c:y val="0.22236550932066387"/>
          <c:w val="0.92381778075612886"/>
          <c:h val="0.5940666884440915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'chart, 11.15.23'!$B$81</c:f>
              <c:strCache>
                <c:ptCount val="1"/>
                <c:pt idx="0">
                  <c:v>2022-2023</c:v>
                </c:pt>
              </c:strCache>
            </c:strRef>
          </c:tx>
          <c:spPr>
            <a:solidFill>
              <a:srgbClr val="E97132">
                <a:lumMod val="60000"/>
                <a:lumOff val="40000"/>
              </a:srgbClr>
            </a:solidFill>
            <a:ln>
              <a:noFill/>
            </a:ln>
            <a:effectLst/>
          </c:spPr>
          <c:invertIfNegative val="0"/>
          <c:dPt>
            <c:idx val="14"/>
            <c:invertIfNegative val="0"/>
            <c:bubble3D val="0"/>
            <c:spPr>
              <a:solidFill>
                <a:srgbClr val="E97132">
                  <a:lumMod val="60000"/>
                  <a:lumOff val="40000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6254-419B-9A6A-20E636DD61A9}"/>
              </c:ext>
            </c:extLst>
          </c:dPt>
          <c:dPt>
            <c:idx val="29"/>
            <c:invertIfNegative val="0"/>
            <c:bubble3D val="0"/>
            <c:spPr>
              <a:solidFill>
                <a:srgbClr val="E9713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30E0-46A6-9B30-5B17EACBFCC1}"/>
              </c:ext>
            </c:extLst>
          </c:dPt>
          <c:dLbls>
            <c:dLbl>
              <c:idx val="29"/>
              <c:layout>
                <c:manualLayout>
                  <c:x val="-9.9480975634212432E-3"/>
                  <c:y val="-3.2705756549917135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1" i="0" u="none" strike="noStrike" kern="1200" baseline="0">
                      <a:solidFill>
                        <a:schemeClr val="accent2">
                          <a:lumMod val="75000"/>
                        </a:schemeClr>
                      </a:solidFill>
                      <a:latin typeface="Bierstadt" panose="020B0004020202020204" pitchFamily="34" charset="0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30E0-46A6-9B30-5B17EACBFCC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accent2">
                        <a:lumMod val="75000"/>
                      </a:schemeClr>
                    </a:solidFill>
                    <a:latin typeface="Bierstadt" panose="020B000402020202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'chart, 11.15.23'!$A$82:$A$113</c:f>
              <c:numCache>
                <c:formatCode>General</c:formatCode>
                <c:ptCount val="32"/>
                <c:pt idx="0">
                  <c:v>16</c:v>
                </c:pt>
                <c:pt idx="1">
                  <c:v>12</c:v>
                </c:pt>
                <c:pt idx="2">
                  <c:v>18</c:v>
                </c:pt>
                <c:pt idx="3">
                  <c:v>23</c:v>
                </c:pt>
                <c:pt idx="4">
                  <c:v>7</c:v>
                </c:pt>
                <c:pt idx="5">
                  <c:v>8</c:v>
                </c:pt>
                <c:pt idx="6">
                  <c:v>9</c:v>
                </c:pt>
                <c:pt idx="7">
                  <c:v>1</c:v>
                </c:pt>
                <c:pt idx="8">
                  <c:v>17</c:v>
                </c:pt>
                <c:pt idx="9">
                  <c:v>15</c:v>
                </c:pt>
                <c:pt idx="10">
                  <c:v>5</c:v>
                </c:pt>
                <c:pt idx="11">
                  <c:v>32</c:v>
                </c:pt>
                <c:pt idx="12">
                  <c:v>10</c:v>
                </c:pt>
                <c:pt idx="13">
                  <c:v>11</c:v>
                </c:pt>
                <c:pt idx="14">
                  <c:v>6</c:v>
                </c:pt>
                <c:pt idx="15">
                  <c:v>19</c:v>
                </c:pt>
                <c:pt idx="16">
                  <c:v>2</c:v>
                </c:pt>
                <c:pt idx="17">
                  <c:v>14</c:v>
                </c:pt>
                <c:pt idx="18">
                  <c:v>3</c:v>
                </c:pt>
                <c:pt idx="19">
                  <c:v>4</c:v>
                </c:pt>
                <c:pt idx="20">
                  <c:v>29</c:v>
                </c:pt>
                <c:pt idx="21">
                  <c:v>21</c:v>
                </c:pt>
                <c:pt idx="22">
                  <c:v>24</c:v>
                </c:pt>
                <c:pt idx="23">
                  <c:v>27</c:v>
                </c:pt>
                <c:pt idx="24">
                  <c:v>25</c:v>
                </c:pt>
                <c:pt idx="25">
                  <c:v>30</c:v>
                </c:pt>
                <c:pt idx="26">
                  <c:v>13</c:v>
                </c:pt>
                <c:pt idx="27">
                  <c:v>20</c:v>
                </c:pt>
                <c:pt idx="28">
                  <c:v>31</c:v>
                </c:pt>
                <c:pt idx="29">
                  <c:v>28</c:v>
                </c:pt>
                <c:pt idx="30">
                  <c:v>26</c:v>
                </c:pt>
                <c:pt idx="31">
                  <c:v>22</c:v>
                </c:pt>
              </c:numCache>
            </c:numRef>
          </c:cat>
          <c:val>
            <c:numRef>
              <c:f>'chart, 11.15.23'!$B$82:$B$113</c:f>
              <c:numCache>
                <c:formatCode>0.0</c:formatCode>
                <c:ptCount val="32"/>
                <c:pt idx="0">
                  <c:v>22.761904761904763</c:v>
                </c:pt>
                <c:pt idx="1">
                  <c:v>21.322777101096225</c:v>
                </c:pt>
                <c:pt idx="2">
                  <c:v>18.841225626740947</c:v>
                </c:pt>
                <c:pt idx="3">
                  <c:v>16.007009345794394</c:v>
                </c:pt>
                <c:pt idx="4">
                  <c:v>20.901258470474346</c:v>
                </c:pt>
                <c:pt idx="5">
                  <c:v>20.335302806499261</c:v>
                </c:pt>
                <c:pt idx="6">
                  <c:v>22.445161290322581</c:v>
                </c:pt>
                <c:pt idx="7">
                  <c:v>22.463157894736842</c:v>
                </c:pt>
                <c:pt idx="8">
                  <c:v>20.479028697571742</c:v>
                </c:pt>
                <c:pt idx="9">
                  <c:v>24.785037878787879</c:v>
                </c:pt>
                <c:pt idx="10">
                  <c:v>21.845257903494176</c:v>
                </c:pt>
                <c:pt idx="11">
                  <c:v>21.540780141843971</c:v>
                </c:pt>
                <c:pt idx="12">
                  <c:v>22.783393501805055</c:v>
                </c:pt>
                <c:pt idx="13">
                  <c:v>23.569565217391304</c:v>
                </c:pt>
                <c:pt idx="14">
                  <c:v>23.660455486542443</c:v>
                </c:pt>
                <c:pt idx="15">
                  <c:v>21.920402561756632</c:v>
                </c:pt>
                <c:pt idx="16">
                  <c:v>23.485364193328795</c:v>
                </c:pt>
                <c:pt idx="17">
                  <c:v>23.801463860933211</c:v>
                </c:pt>
                <c:pt idx="18">
                  <c:v>23.184844192634561</c:v>
                </c:pt>
                <c:pt idx="19">
                  <c:v>21.553984575835475</c:v>
                </c:pt>
                <c:pt idx="20">
                  <c:v>22.850063532401524</c:v>
                </c:pt>
                <c:pt idx="21">
                  <c:v>24.888710540395934</c:v>
                </c:pt>
                <c:pt idx="22">
                  <c:v>24.430211202938477</c:v>
                </c:pt>
                <c:pt idx="23">
                  <c:v>22.425000000000001</c:v>
                </c:pt>
                <c:pt idx="24">
                  <c:v>26.986370157819227</c:v>
                </c:pt>
                <c:pt idx="25">
                  <c:v>25.604368932038835</c:v>
                </c:pt>
                <c:pt idx="26">
                  <c:v>26.762336925694839</c:v>
                </c:pt>
                <c:pt idx="27">
                  <c:v>27.014013452914799</c:v>
                </c:pt>
                <c:pt idx="28">
                  <c:v>25.03424178895877</c:v>
                </c:pt>
                <c:pt idx="29">
                  <c:v>26.841121495327101</c:v>
                </c:pt>
                <c:pt idx="30">
                  <c:v>23.364831552999178</c:v>
                </c:pt>
                <c:pt idx="31">
                  <c:v>26.759748427672957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254-419B-9A6A-20E636DD61A9}"/>
            </c:ext>
          </c:extLst>
        </c:ser>
        <c:ser>
          <c:idx val="2"/>
          <c:order val="1"/>
          <c:tx>
            <c:strRef>
              <c:f>'chart, 11.15.23'!$C$81</c:f>
              <c:strCache>
                <c:ptCount val="1"/>
                <c:pt idx="0">
                  <c:v>2023-2024</c:v>
                </c:pt>
              </c:strCache>
            </c:strRef>
          </c:tx>
          <c:spPr>
            <a:solidFill>
              <a:srgbClr val="156082">
                <a:lumMod val="60000"/>
                <a:lumOff val="40000"/>
              </a:srgbClr>
            </a:solidFill>
            <a:ln>
              <a:noFill/>
            </a:ln>
            <a:effectLst/>
          </c:spPr>
          <c:invertIfNegative val="0"/>
          <c:dPt>
            <c:idx val="14"/>
            <c:invertIfNegative val="0"/>
            <c:bubble3D val="0"/>
            <c:spPr>
              <a:solidFill>
                <a:srgbClr val="156082">
                  <a:lumMod val="60000"/>
                  <a:lumOff val="40000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6254-419B-9A6A-20E636DD61A9}"/>
              </c:ext>
            </c:extLst>
          </c:dPt>
          <c:dPt>
            <c:idx val="29"/>
            <c:invertIfNegative val="0"/>
            <c:bubble3D val="0"/>
            <c:spPr>
              <a:solidFill>
                <a:srgbClr val="15608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30E0-46A6-9B30-5B17EACBFCC1}"/>
              </c:ext>
            </c:extLst>
          </c:dPt>
          <c:dLbls>
            <c:dLbl>
              <c:idx val="29"/>
              <c:layout>
                <c:manualLayout>
                  <c:x val="7.7374092159941737E-3"/>
                  <c:y val="-2.767410169608373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30E0-46A6-9B30-5B17EACBFCC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accent1">
                        <a:lumMod val="75000"/>
                      </a:schemeClr>
                    </a:solidFill>
                    <a:latin typeface="Bierstadt" panose="020B000402020202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'chart, 11.15.23'!$A$82:$A$113</c:f>
              <c:numCache>
                <c:formatCode>General</c:formatCode>
                <c:ptCount val="32"/>
                <c:pt idx="0">
                  <c:v>16</c:v>
                </c:pt>
                <c:pt idx="1">
                  <c:v>12</c:v>
                </c:pt>
                <c:pt idx="2">
                  <c:v>18</c:v>
                </c:pt>
                <c:pt idx="3">
                  <c:v>23</c:v>
                </c:pt>
                <c:pt idx="4">
                  <c:v>7</c:v>
                </c:pt>
                <c:pt idx="5">
                  <c:v>8</c:v>
                </c:pt>
                <c:pt idx="6">
                  <c:v>9</c:v>
                </c:pt>
                <c:pt idx="7">
                  <c:v>1</c:v>
                </c:pt>
                <c:pt idx="8">
                  <c:v>17</c:v>
                </c:pt>
                <c:pt idx="9">
                  <c:v>15</c:v>
                </c:pt>
                <c:pt idx="10">
                  <c:v>5</c:v>
                </c:pt>
                <c:pt idx="11">
                  <c:v>32</c:v>
                </c:pt>
                <c:pt idx="12">
                  <c:v>10</c:v>
                </c:pt>
                <c:pt idx="13">
                  <c:v>11</c:v>
                </c:pt>
                <c:pt idx="14">
                  <c:v>6</c:v>
                </c:pt>
                <c:pt idx="15">
                  <c:v>19</c:v>
                </c:pt>
                <c:pt idx="16">
                  <c:v>2</c:v>
                </c:pt>
                <c:pt idx="17">
                  <c:v>14</c:v>
                </c:pt>
                <c:pt idx="18">
                  <c:v>3</c:v>
                </c:pt>
                <c:pt idx="19">
                  <c:v>4</c:v>
                </c:pt>
                <c:pt idx="20">
                  <c:v>29</c:v>
                </c:pt>
                <c:pt idx="21">
                  <c:v>21</c:v>
                </c:pt>
                <c:pt idx="22">
                  <c:v>24</c:v>
                </c:pt>
                <c:pt idx="23">
                  <c:v>27</c:v>
                </c:pt>
                <c:pt idx="24">
                  <c:v>25</c:v>
                </c:pt>
                <c:pt idx="25">
                  <c:v>30</c:v>
                </c:pt>
                <c:pt idx="26">
                  <c:v>13</c:v>
                </c:pt>
                <c:pt idx="27">
                  <c:v>20</c:v>
                </c:pt>
                <c:pt idx="28">
                  <c:v>31</c:v>
                </c:pt>
                <c:pt idx="29">
                  <c:v>28</c:v>
                </c:pt>
                <c:pt idx="30">
                  <c:v>26</c:v>
                </c:pt>
                <c:pt idx="31">
                  <c:v>22</c:v>
                </c:pt>
              </c:numCache>
            </c:numRef>
          </c:cat>
          <c:val>
            <c:numRef>
              <c:f>'chart, 11.15.23'!$C$82:$C$113</c:f>
              <c:numCache>
                <c:formatCode>0.0</c:formatCode>
                <c:ptCount val="32"/>
                <c:pt idx="0">
                  <c:v>21.131756756756758</c:v>
                </c:pt>
                <c:pt idx="1">
                  <c:v>21.632336655592468</c:v>
                </c:pt>
                <c:pt idx="2">
                  <c:v>21.941666666666666</c:v>
                </c:pt>
                <c:pt idx="3">
                  <c:v>22.371508379888269</c:v>
                </c:pt>
                <c:pt idx="4">
                  <c:v>22.465594280607686</c:v>
                </c:pt>
                <c:pt idx="5">
                  <c:v>22.499616270145818</c:v>
                </c:pt>
                <c:pt idx="6">
                  <c:v>22.54</c:v>
                </c:pt>
                <c:pt idx="7">
                  <c:v>23.097444089456868</c:v>
                </c:pt>
                <c:pt idx="8">
                  <c:v>23.7605421686747</c:v>
                </c:pt>
                <c:pt idx="9">
                  <c:v>24.123436196830692</c:v>
                </c:pt>
                <c:pt idx="10">
                  <c:v>24.171140939597315</c:v>
                </c:pt>
                <c:pt idx="11">
                  <c:v>24.265342960288809</c:v>
                </c:pt>
                <c:pt idx="12">
                  <c:v>24.682450206689214</c:v>
                </c:pt>
                <c:pt idx="13">
                  <c:v>24.709493219129193</c:v>
                </c:pt>
                <c:pt idx="14">
                  <c:v>25.077757685352623</c:v>
                </c:pt>
                <c:pt idx="15">
                  <c:v>25.078897338403042</c:v>
                </c:pt>
                <c:pt idx="16">
                  <c:v>25.483668979522761</c:v>
                </c:pt>
                <c:pt idx="17">
                  <c:v>25.651685393258425</c:v>
                </c:pt>
                <c:pt idx="18">
                  <c:v>25.674698795180724</c:v>
                </c:pt>
                <c:pt idx="19">
                  <c:v>25.746684350132625</c:v>
                </c:pt>
                <c:pt idx="20">
                  <c:v>25.930538922155687</c:v>
                </c:pt>
                <c:pt idx="21">
                  <c:v>26.2463912394226</c:v>
                </c:pt>
                <c:pt idx="22">
                  <c:v>26.710669077757686</c:v>
                </c:pt>
                <c:pt idx="23">
                  <c:v>26.839918946301925</c:v>
                </c:pt>
                <c:pt idx="24">
                  <c:v>27.028627195836044</c:v>
                </c:pt>
                <c:pt idx="25">
                  <c:v>27.698991031390136</c:v>
                </c:pt>
                <c:pt idx="26">
                  <c:v>27.933614330874605</c:v>
                </c:pt>
                <c:pt idx="27">
                  <c:v>28.088865656037637</c:v>
                </c:pt>
                <c:pt idx="28">
                  <c:v>28.12738367658276</c:v>
                </c:pt>
                <c:pt idx="29">
                  <c:v>28.24645770717046</c:v>
                </c:pt>
                <c:pt idx="30">
                  <c:v>29.384615384615383</c:v>
                </c:pt>
                <c:pt idx="31">
                  <c:v>29.857493857493857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6254-419B-9A6A-20E636DD61A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318318111"/>
        <c:axId val="669784608"/>
      </c:barChart>
      <c:lineChart>
        <c:grouping val="standard"/>
        <c:varyColors val="0"/>
        <c:ser>
          <c:idx val="3"/>
          <c:order val="2"/>
          <c:tx>
            <c:strRef>
              <c:f>'chart, 11.15.23'!$D$81</c:f>
              <c:strCache>
                <c:ptCount val="1"/>
                <c:pt idx="0">
                  <c:v>HS Class Size Caps</c:v>
                </c:pt>
              </c:strCache>
            </c:strRef>
          </c:tx>
          <c:spPr>
            <a:ln w="28575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cat>
            <c:numRef>
              <c:f>'chart, 11.15.23'!$A$82:$A$113</c:f>
              <c:numCache>
                <c:formatCode>General</c:formatCode>
                <c:ptCount val="32"/>
                <c:pt idx="0">
                  <c:v>16</c:v>
                </c:pt>
                <c:pt idx="1">
                  <c:v>12</c:v>
                </c:pt>
                <c:pt idx="2">
                  <c:v>18</c:v>
                </c:pt>
                <c:pt idx="3">
                  <c:v>23</c:v>
                </c:pt>
                <c:pt idx="4">
                  <c:v>7</c:v>
                </c:pt>
                <c:pt idx="5">
                  <c:v>8</c:v>
                </c:pt>
                <c:pt idx="6">
                  <c:v>9</c:v>
                </c:pt>
                <c:pt idx="7">
                  <c:v>1</c:v>
                </c:pt>
                <c:pt idx="8">
                  <c:v>17</c:v>
                </c:pt>
                <c:pt idx="9">
                  <c:v>15</c:v>
                </c:pt>
                <c:pt idx="10">
                  <c:v>5</c:v>
                </c:pt>
                <c:pt idx="11">
                  <c:v>32</c:v>
                </c:pt>
                <c:pt idx="12">
                  <c:v>10</c:v>
                </c:pt>
                <c:pt idx="13">
                  <c:v>11</c:v>
                </c:pt>
                <c:pt idx="14">
                  <c:v>6</c:v>
                </c:pt>
                <c:pt idx="15">
                  <c:v>19</c:v>
                </c:pt>
                <c:pt idx="16">
                  <c:v>2</c:v>
                </c:pt>
                <c:pt idx="17">
                  <c:v>14</c:v>
                </c:pt>
                <c:pt idx="18">
                  <c:v>3</c:v>
                </c:pt>
                <c:pt idx="19">
                  <c:v>4</c:v>
                </c:pt>
                <c:pt idx="20">
                  <c:v>29</c:v>
                </c:pt>
                <c:pt idx="21">
                  <c:v>21</c:v>
                </c:pt>
                <c:pt idx="22">
                  <c:v>24</c:v>
                </c:pt>
                <c:pt idx="23">
                  <c:v>27</c:v>
                </c:pt>
                <c:pt idx="24">
                  <c:v>25</c:v>
                </c:pt>
                <c:pt idx="25">
                  <c:v>30</c:v>
                </c:pt>
                <c:pt idx="26">
                  <c:v>13</c:v>
                </c:pt>
                <c:pt idx="27">
                  <c:v>20</c:v>
                </c:pt>
                <c:pt idx="28">
                  <c:v>31</c:v>
                </c:pt>
                <c:pt idx="29">
                  <c:v>28</c:v>
                </c:pt>
                <c:pt idx="30">
                  <c:v>26</c:v>
                </c:pt>
                <c:pt idx="31">
                  <c:v>22</c:v>
                </c:pt>
              </c:numCache>
            </c:numRef>
          </c:cat>
          <c:val>
            <c:numRef>
              <c:f>'chart, 11.15.23'!$D$82:$D$113</c:f>
              <c:numCache>
                <c:formatCode>0.0</c:formatCode>
                <c:ptCount val="32"/>
                <c:pt idx="0">
                  <c:v>25</c:v>
                </c:pt>
                <c:pt idx="1">
                  <c:v>25</c:v>
                </c:pt>
                <c:pt idx="2">
                  <c:v>25</c:v>
                </c:pt>
                <c:pt idx="3">
                  <c:v>25</c:v>
                </c:pt>
                <c:pt idx="4">
                  <c:v>25</c:v>
                </c:pt>
                <c:pt idx="5">
                  <c:v>25</c:v>
                </c:pt>
                <c:pt idx="6">
                  <c:v>25</c:v>
                </c:pt>
                <c:pt idx="7">
                  <c:v>25</c:v>
                </c:pt>
                <c:pt idx="8">
                  <c:v>25</c:v>
                </c:pt>
                <c:pt idx="9">
                  <c:v>25</c:v>
                </c:pt>
                <c:pt idx="10">
                  <c:v>25</c:v>
                </c:pt>
                <c:pt idx="11">
                  <c:v>25</c:v>
                </c:pt>
                <c:pt idx="12">
                  <c:v>25</c:v>
                </c:pt>
                <c:pt idx="13">
                  <c:v>25</c:v>
                </c:pt>
                <c:pt idx="14">
                  <c:v>25</c:v>
                </c:pt>
                <c:pt idx="15">
                  <c:v>25</c:v>
                </c:pt>
                <c:pt idx="16">
                  <c:v>25</c:v>
                </c:pt>
                <c:pt idx="17">
                  <c:v>25</c:v>
                </c:pt>
                <c:pt idx="18">
                  <c:v>25</c:v>
                </c:pt>
                <c:pt idx="19">
                  <c:v>25</c:v>
                </c:pt>
                <c:pt idx="20">
                  <c:v>25</c:v>
                </c:pt>
                <c:pt idx="21">
                  <c:v>25</c:v>
                </c:pt>
                <c:pt idx="22">
                  <c:v>25</c:v>
                </c:pt>
                <c:pt idx="23">
                  <c:v>25</c:v>
                </c:pt>
                <c:pt idx="24">
                  <c:v>25</c:v>
                </c:pt>
                <c:pt idx="25">
                  <c:v>25</c:v>
                </c:pt>
                <c:pt idx="26">
                  <c:v>25</c:v>
                </c:pt>
                <c:pt idx="27">
                  <c:v>25</c:v>
                </c:pt>
                <c:pt idx="28">
                  <c:v>25</c:v>
                </c:pt>
                <c:pt idx="29">
                  <c:v>25</c:v>
                </c:pt>
                <c:pt idx="30">
                  <c:v>25</c:v>
                </c:pt>
                <c:pt idx="31">
                  <c:v>25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6254-419B-9A6A-20E636DD61A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318318111"/>
        <c:axId val="669784608"/>
      </c:lineChart>
      <c:catAx>
        <c:axId val="131831811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Bierstadt" panose="020B0004020202020204" pitchFamily="34" charset="0"/>
                <a:ea typeface="+mn-ea"/>
                <a:cs typeface="+mn-cs"/>
              </a:defRPr>
            </a:pPr>
            <a:endParaRPr lang="en-US"/>
          </a:p>
        </c:txPr>
        <c:crossAx val="669784608"/>
        <c:crosses val="autoZero"/>
        <c:auto val="1"/>
        <c:lblAlgn val="ctr"/>
        <c:lblOffset val="100"/>
        <c:noMultiLvlLbl val="0"/>
      </c:catAx>
      <c:valAx>
        <c:axId val="669784608"/>
        <c:scaling>
          <c:orientation val="minMax"/>
          <c:max val="31"/>
          <c:min val="1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Bierstadt" panose="020B0004020202020204" pitchFamily="34" charset="0"/>
                <a:ea typeface="+mn-ea"/>
                <a:cs typeface="+mn-cs"/>
              </a:defRPr>
            </a:pPr>
            <a:endParaRPr lang="en-US"/>
          </a:p>
        </c:txPr>
        <c:crossAx val="131831811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Bierstadt" panose="020B0004020202020204" pitchFamily="34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/>
  </c:chart>
  <c:spPr>
    <a:noFill/>
    <a:ln>
      <a:noFill/>
    </a:ln>
    <a:effectLst/>
  </c:spPr>
  <c:txPr>
    <a:bodyPr/>
    <a:lstStyle/>
    <a:p>
      <a:pPr>
        <a:defRPr>
          <a:latin typeface="Bierstadt" panose="020B0004020202020204" pitchFamily="34" charset="0"/>
        </a:defRPr>
      </a:pPr>
      <a:endParaRPr lang="en-US"/>
    </a:p>
  </c:txPr>
  <c:externalData r:id="rId4">
    <c:autoUpdate val="0"/>
  </c:externalData>
  <c:userShapes r:id="rId5"/>
  <c:extLst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drawing1.xml.rels><?xml version="1.0" encoding="UTF-8" standalone="yes"?>
<Relationships xmlns="http://schemas.openxmlformats.org/package/2006/relationships"><Relationship Id="rId1" Type="http://schemas.openxmlformats.org/officeDocument/2006/relationships/hyperlink" Target="https://docs.google.com/spreadsheets/d/1l29IWke5xPvGewdZP4HUE4sMHk0GRmnU/edit?gid=1594599598#gid=1594599598" TargetMode="External"/></Relationships>
</file>

<file path=ppt/drawings/_rels/drawing2.xml.rels><?xml version="1.0" encoding="UTF-8" standalone="yes"?>
<Relationships xmlns="http://schemas.openxmlformats.org/package/2006/relationships"><Relationship Id="rId1" Type="http://schemas.openxmlformats.org/officeDocument/2006/relationships/hyperlink" Target="https://docs.google.com/spreadsheets/d/1l29IWke5xPvGewdZP4HUE4sMHk0GRmnU/edit?gid=1594599598#gid=1594599598" TargetMode="External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0.02684</cdr:x>
      <cdr:y>0.90516</cdr:y>
    </cdr:from>
    <cdr:to>
      <cdr:x>0.48471</cdr:x>
      <cdr:y>1</cdr:y>
    </cdr:to>
    <cdr:sp macro="" textlink="">
      <cdr:nvSpPr>
        <cdr:cNvPr id="3" name="TextBox 2">
          <a:extLst xmlns:a="http://schemas.openxmlformats.org/drawingml/2006/main">
            <a:ext uri="{FF2B5EF4-FFF2-40B4-BE49-F238E27FC236}">
              <a16:creationId xmlns:a16="http://schemas.microsoft.com/office/drawing/2014/main" id="{CE50CAAF-0D52-A2DC-FF6E-5DDD494CB281}"/>
            </a:ext>
          </a:extLst>
        </cdr:cNvPr>
        <cdr:cNvSpPr txBox="1"/>
      </cdr:nvSpPr>
      <cdr:spPr>
        <a:xfrm xmlns:a="http://schemas.openxmlformats.org/drawingml/2006/main">
          <a:off x="275836" y="5181601"/>
          <a:ext cx="4705739" cy="54292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100" i="1" dirty="0">
              <a:solidFill>
                <a:schemeClr val="bg1">
                  <a:lumMod val="50000"/>
                </a:schemeClr>
              </a:solidFill>
              <a:latin typeface="Bierstadt" panose="020B0004020202020204" pitchFamily="34" charset="0"/>
            </a:rPr>
            <a:t>Data Sources: </a:t>
          </a:r>
          <a:r>
            <a:rPr lang="en-US" sz="1100" i="1" dirty="0">
              <a:solidFill>
                <a:schemeClr val="bg1">
                  <a:lumMod val="50000"/>
                </a:schemeClr>
              </a:solidFill>
              <a:latin typeface="Bierstadt" panose="020B0004020202020204" pitchFamily="34" charset="0"/>
              <a:hlinkClick xmlns:r="http://schemas.openxmlformats.org/officeDocument/2006/relationships" r:id="rId1"/>
            </a:rPr>
            <a:t>Class Size Compliance Data </a:t>
          </a:r>
          <a:r>
            <a:rPr lang="en-US" sz="1100" i="1" dirty="0">
              <a:solidFill>
                <a:schemeClr val="bg1">
                  <a:lumMod val="50000"/>
                </a:schemeClr>
              </a:solidFill>
              <a:latin typeface="Bierstadt" panose="020B0004020202020204" pitchFamily="34" charset="0"/>
            </a:rPr>
            <a:t>by School (</a:t>
          </a:r>
          <a:r>
            <a:rPr lang="en-US" i="1" dirty="0">
              <a:solidFill>
                <a:schemeClr val="bg1">
                  <a:lumMod val="50000"/>
                </a:schemeClr>
              </a:solidFill>
              <a:latin typeface="Bierstadt" panose="020B0004020202020204" pitchFamily="34" charset="0"/>
            </a:rPr>
            <a:t>November </a:t>
          </a:r>
          <a:r>
            <a:rPr lang="en-US" sz="1100" i="1" dirty="0">
              <a:solidFill>
                <a:schemeClr val="bg1">
                  <a:lumMod val="50000"/>
                </a:schemeClr>
              </a:solidFill>
              <a:latin typeface="Bierstadt" panose="020B0004020202020204" pitchFamily="34" charset="0"/>
            </a:rPr>
            <a:t>2023)</a:t>
          </a:r>
        </a:p>
        <a:p xmlns:a="http://schemas.openxmlformats.org/drawingml/2006/main">
          <a:r>
            <a:rPr lang="en-US" i="1" dirty="0">
              <a:solidFill>
                <a:schemeClr val="bg1">
                  <a:lumMod val="50000"/>
                </a:schemeClr>
              </a:solidFill>
              <a:latin typeface="Bierstadt" panose="020B0004020202020204" pitchFamily="34" charset="0"/>
            </a:rPr>
            <a:t>Note: ATS Data for Grades K-5 &amp; STARS for MS/HS Core Classes</a:t>
          </a:r>
          <a:endParaRPr lang="en-US" sz="1100" i="1" dirty="0">
            <a:solidFill>
              <a:schemeClr val="bg1">
                <a:lumMod val="50000"/>
              </a:schemeClr>
            </a:solidFill>
            <a:latin typeface="Bierstadt" panose="020B0004020202020204" pitchFamily="34" charset="0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0.01927</cdr:x>
      <cdr:y>0.89884</cdr:y>
    </cdr:from>
    <cdr:to>
      <cdr:x>0.48407</cdr:x>
      <cdr:y>0.98281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35FBFFFC-9C4C-DD9C-AD16-759B9565EDFB}"/>
            </a:ext>
          </a:extLst>
        </cdr:cNvPr>
        <cdr:cNvSpPr txBox="1"/>
      </cdr:nvSpPr>
      <cdr:spPr>
        <a:xfrm xmlns:a="http://schemas.openxmlformats.org/drawingml/2006/main">
          <a:off x="200291" y="4868878"/>
          <a:ext cx="4832223" cy="45483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100" i="1" dirty="0">
              <a:solidFill>
                <a:schemeClr val="bg1">
                  <a:lumMod val="50000"/>
                </a:schemeClr>
              </a:solidFill>
              <a:latin typeface="Bierstadt" panose="020B0004020202020204" pitchFamily="34" charset="0"/>
            </a:rPr>
            <a:t>Data Sources: </a:t>
          </a:r>
          <a:r>
            <a:rPr lang="en-US" sz="1100" i="1" dirty="0">
              <a:solidFill>
                <a:schemeClr val="bg1">
                  <a:lumMod val="50000"/>
                </a:schemeClr>
              </a:solidFill>
              <a:latin typeface="Bierstadt" panose="020B0004020202020204" pitchFamily="34" charset="0"/>
              <a:hlinkClick xmlns:r="http://schemas.openxmlformats.org/officeDocument/2006/relationships" r:id="rId1"/>
            </a:rPr>
            <a:t>Class Size Compliance Data </a:t>
          </a:r>
          <a:r>
            <a:rPr lang="en-US" sz="1100" i="1" dirty="0">
              <a:solidFill>
                <a:schemeClr val="bg1">
                  <a:lumMod val="50000"/>
                </a:schemeClr>
              </a:solidFill>
              <a:latin typeface="Bierstadt" panose="020B0004020202020204" pitchFamily="34" charset="0"/>
            </a:rPr>
            <a:t>by School</a:t>
          </a:r>
          <a:r>
            <a:rPr lang="en-US" i="1" dirty="0">
              <a:solidFill>
                <a:schemeClr val="bg1">
                  <a:lumMod val="50000"/>
                </a:schemeClr>
              </a:solidFill>
              <a:latin typeface="Bierstadt" panose="020B0004020202020204" pitchFamily="34" charset="0"/>
            </a:rPr>
            <a:t> (November 2023)</a:t>
          </a:r>
          <a:endParaRPr lang="en-US" sz="1100" i="1" dirty="0">
            <a:solidFill>
              <a:schemeClr val="bg1">
                <a:lumMod val="50000"/>
              </a:schemeClr>
            </a:solidFill>
            <a:latin typeface="Bierstadt" panose="020B0004020202020204" pitchFamily="34" charset="0"/>
          </a:endParaRPr>
        </a:p>
        <a:p xmlns:a="http://schemas.openxmlformats.org/drawingml/2006/main">
          <a:r>
            <a:rPr lang="en-US" i="1" dirty="0">
              <a:solidFill>
                <a:schemeClr val="bg1">
                  <a:lumMod val="50000"/>
                </a:schemeClr>
              </a:solidFill>
              <a:latin typeface="Bierstadt" panose="020B0004020202020204" pitchFamily="34" charset="0"/>
            </a:rPr>
            <a:t>Note: ATS Data for Grades K-5 &amp; STARS for MS/HS Core Classes</a:t>
          </a:r>
          <a:endParaRPr lang="en-US" sz="1100" i="1" dirty="0">
            <a:solidFill>
              <a:schemeClr val="bg1">
                <a:lumMod val="50000"/>
              </a:schemeClr>
            </a:solidFill>
            <a:latin typeface="Bierstadt" panose="020B0004020202020204" pitchFamily="34" charset="0"/>
          </a:endParaRP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0.03131</cdr:x>
      <cdr:y>0.86573</cdr:y>
    </cdr:from>
    <cdr:to>
      <cdr:x>0.64189</cdr:x>
      <cdr:y>0.95151</cdr:y>
    </cdr:to>
    <cdr:sp macro="" textlink="">
      <cdr:nvSpPr>
        <cdr:cNvPr id="3" name="TextBox 2">
          <a:extLst xmlns:a="http://schemas.openxmlformats.org/drawingml/2006/main">
            <a:ext uri="{FF2B5EF4-FFF2-40B4-BE49-F238E27FC236}">
              <a16:creationId xmlns:a16="http://schemas.microsoft.com/office/drawing/2014/main" id="{ECEAC552-1659-30B8-5E12-3AD0B4E45298}"/>
            </a:ext>
          </a:extLst>
        </cdr:cNvPr>
        <cdr:cNvSpPr txBox="1"/>
      </cdr:nvSpPr>
      <cdr:spPr>
        <a:xfrm xmlns:a="http://schemas.openxmlformats.org/drawingml/2006/main">
          <a:off x="351183" y="4784173"/>
          <a:ext cx="6849533" cy="47403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100" dirty="0">
              <a:solidFill>
                <a:schemeClr val="bg1">
                  <a:lumMod val="50000"/>
                </a:schemeClr>
              </a:solidFill>
              <a:latin typeface="Bierstadt" panose="020B0004020202020204" pitchFamily="34" charset="0"/>
            </a:rPr>
            <a:t>Data Sources: </a:t>
          </a:r>
          <a:r>
            <a:rPr lang="en-US" sz="1100" i="1" dirty="0">
              <a:solidFill>
                <a:schemeClr val="bg1">
                  <a:lumMod val="50000"/>
                </a:schemeClr>
              </a:solidFill>
              <a:latin typeface="Bierstadt" panose="020B0004020202020204" pitchFamily="34" charset="0"/>
            </a:rPr>
            <a:t>Class Size Report District Data, 2022-2023 (February 2023), 2023-2024 (November 2023)</a:t>
          </a:r>
        </a:p>
        <a:p xmlns:a="http://schemas.openxmlformats.org/drawingml/2006/main">
          <a:r>
            <a:rPr lang="en-US" dirty="0">
              <a:solidFill>
                <a:schemeClr val="bg1">
                  <a:lumMod val="50000"/>
                </a:schemeClr>
              </a:solidFill>
              <a:latin typeface="Bierstadt" panose="020B0004020202020204" pitchFamily="34" charset="0"/>
            </a:rPr>
            <a:t>Note: ATS Data for Grades K-5 &amp;  STARS for MS/HS Core Classes</a:t>
          </a:r>
          <a:endParaRPr lang="en-US" sz="1100" dirty="0">
            <a:solidFill>
              <a:schemeClr val="bg1">
                <a:lumMod val="50000"/>
              </a:schemeClr>
            </a:solidFill>
            <a:latin typeface="Bierstadt" panose="020B0004020202020204" pitchFamily="34" charset="0"/>
          </a:endParaRP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0.04325</cdr:x>
      <cdr:y>0.88725</cdr:y>
    </cdr:from>
    <cdr:to>
      <cdr:x>0.74507</cdr:x>
      <cdr:y>1</cdr:y>
    </cdr:to>
    <cdr:sp macro="" textlink="">
      <cdr:nvSpPr>
        <cdr:cNvPr id="3" name="TextBox 2">
          <a:extLst xmlns:a="http://schemas.openxmlformats.org/drawingml/2006/main">
            <a:ext uri="{FF2B5EF4-FFF2-40B4-BE49-F238E27FC236}">
              <a16:creationId xmlns:a16="http://schemas.microsoft.com/office/drawing/2014/main" id="{6849553D-A566-81C3-66D4-FE41AC3C6F7E}"/>
            </a:ext>
          </a:extLst>
        </cdr:cNvPr>
        <cdr:cNvSpPr txBox="1"/>
      </cdr:nvSpPr>
      <cdr:spPr>
        <a:xfrm xmlns:a="http://schemas.openxmlformats.org/drawingml/2006/main">
          <a:off x="451556" y="4368555"/>
          <a:ext cx="7326489" cy="55516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dirty="0">
              <a:solidFill>
                <a:schemeClr val="bg1">
                  <a:lumMod val="50000"/>
                </a:schemeClr>
              </a:solidFill>
              <a:latin typeface="Bierstadt" panose="020B0004020202020204" pitchFamily="34" charset="0"/>
            </a:rPr>
            <a:t>Data Sources: </a:t>
          </a:r>
          <a:r>
            <a:rPr lang="en-US" i="1" dirty="0">
              <a:solidFill>
                <a:schemeClr val="bg1">
                  <a:lumMod val="50000"/>
                </a:schemeClr>
              </a:solidFill>
              <a:latin typeface="Bierstadt" panose="020B0004020202020204" pitchFamily="34" charset="0"/>
            </a:rPr>
            <a:t>Class Size Report District Data, 2022-2023 (February 2023), 2023-2024 (November 2023)</a:t>
          </a:r>
        </a:p>
        <a:p xmlns:a="http://schemas.openxmlformats.org/drawingml/2006/main">
          <a:r>
            <a:rPr lang="en-US" dirty="0">
              <a:solidFill>
                <a:schemeClr val="bg1">
                  <a:lumMod val="50000"/>
                </a:schemeClr>
              </a:solidFill>
              <a:latin typeface="Bierstadt" panose="020B0004020202020204" pitchFamily="34" charset="0"/>
            </a:rPr>
            <a:t>Note: ATS Data for Grades K-5 &amp;  STARS for MS/HS Core Classes</a:t>
          </a:r>
        </a:p>
        <a:p xmlns:a="http://schemas.openxmlformats.org/drawingml/2006/main">
          <a:endParaRPr lang="en-US" sz="1100" dirty="0"/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0.05295</cdr:x>
      <cdr:y>0.8721</cdr:y>
    </cdr:from>
    <cdr:to>
      <cdr:x>0.64541</cdr:x>
      <cdr:y>0.9705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0179DAA1-DC1F-B324-0241-3D157E34B1B3}"/>
            </a:ext>
          </a:extLst>
        </cdr:cNvPr>
        <cdr:cNvSpPr txBox="1"/>
      </cdr:nvSpPr>
      <cdr:spPr>
        <a:xfrm xmlns:a="http://schemas.openxmlformats.org/drawingml/2006/main">
          <a:off x="608373" y="4402398"/>
          <a:ext cx="6807200" cy="49671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dirty="0">
              <a:solidFill>
                <a:schemeClr val="bg1">
                  <a:lumMod val="50000"/>
                </a:schemeClr>
              </a:solidFill>
              <a:latin typeface="Bierstadt" panose="020B0004020202020204" pitchFamily="34" charset="0"/>
            </a:rPr>
            <a:t>Data Sources: </a:t>
          </a:r>
          <a:r>
            <a:rPr lang="en-US" i="1" dirty="0">
              <a:solidFill>
                <a:schemeClr val="bg1">
                  <a:lumMod val="50000"/>
                </a:schemeClr>
              </a:solidFill>
              <a:latin typeface="Bierstadt" panose="020B0004020202020204" pitchFamily="34" charset="0"/>
            </a:rPr>
            <a:t>Class Size Report District Data, 2022-2023 (February 2023), 2023-2024 (November 2023)</a:t>
          </a:r>
        </a:p>
        <a:p xmlns:a="http://schemas.openxmlformats.org/drawingml/2006/main">
          <a:r>
            <a:rPr lang="en-US" dirty="0">
              <a:solidFill>
                <a:schemeClr val="bg1">
                  <a:lumMod val="50000"/>
                </a:schemeClr>
              </a:solidFill>
              <a:latin typeface="Bierstadt" panose="020B0004020202020204" pitchFamily="34" charset="0"/>
            </a:rPr>
            <a:t>Note: ATS Data for Grades K-5 &amp;  STARS for MS/HS Core Classes</a:t>
          </a:r>
        </a:p>
        <a:p xmlns:a="http://schemas.openxmlformats.org/drawingml/2006/main">
          <a:endParaRPr lang="en-US" sz="1100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3E0110-C83B-40A4-9BD0-8EA6D46ECCEA}" type="datetimeFigureOut">
              <a:rPr lang="en-US" smtClean="0"/>
              <a:t>9/13/2024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7A2EDF-5870-4828-83D9-434FC14701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87323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45:notes"/>
          <p:cNvSpPr txBox="1">
            <a:spLocks noGrp="1"/>
          </p:cNvSpPr>
          <p:nvPr>
            <p:ph type="body" idx="1"/>
          </p:nvPr>
        </p:nvSpPr>
        <p:spPr>
          <a:xfrm>
            <a:off x="685800" y="4482296"/>
            <a:ext cx="5486400" cy="3667334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" name="Google Shape;130;p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35000" y="1163638"/>
            <a:ext cx="5588000" cy="31432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44:notes"/>
          <p:cNvSpPr txBox="1">
            <a:spLocks noGrp="1"/>
          </p:cNvSpPr>
          <p:nvPr>
            <p:ph type="body" idx="1"/>
          </p:nvPr>
        </p:nvSpPr>
        <p:spPr>
          <a:xfrm>
            <a:off x="685800" y="4482296"/>
            <a:ext cx="5486400" cy="3667334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" name="Google Shape;119;p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35000" y="1163638"/>
            <a:ext cx="5588000" cy="31432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:notes"/>
          <p:cNvSpPr txBox="1">
            <a:spLocks noGrp="1"/>
          </p:cNvSpPr>
          <p:nvPr>
            <p:ph type="body" idx="1"/>
          </p:nvPr>
        </p:nvSpPr>
        <p:spPr>
          <a:xfrm>
            <a:off x="685800" y="4482296"/>
            <a:ext cx="5486400" cy="3667334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" name="Google Shape;12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35000" y="1163638"/>
            <a:ext cx="5588000" cy="31432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94FC7E-E01F-DDCE-4F27-965CB1357E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5FB8494-FF5E-C8DE-7650-81262B0B2DB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451329-3C49-161B-0824-B59D84FCA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84BD4-4751-41E8-90B7-07A5BFEBFCDE}" type="datetimeFigureOut">
              <a:rPr lang="en-US" smtClean="0"/>
              <a:t>9/13/2024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B11786-75E7-A345-5553-ACA3A81774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A57E98-BACC-1419-281D-BF31A8E72F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FCD97-D74D-42A9-9C4E-F192C9534F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26651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41B8D6-6B7E-5853-4DE3-674D689E1A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AD4CA1-883F-F040-99DF-4358208E42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628771-CBEB-22E6-2931-E7D417FC64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84BD4-4751-41E8-90B7-07A5BFEBFCDE}" type="datetimeFigureOut">
              <a:rPr lang="en-US" smtClean="0"/>
              <a:t>9/13/2024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45F869-438F-D6A0-1D7D-0D5AB5CDDD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33771B-9EDB-2016-21C2-4DF03A1EE5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FCD97-D74D-42A9-9C4E-F192C9534F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30133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D62563-30DF-EEA1-7C9F-8F3AE9806E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8034AD3-23FF-B6E5-C3DB-7EFFEE6B4F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C8DD5A-3AC6-2B28-0095-753DAE219B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84BD4-4751-41E8-90B7-07A5BFEBFCDE}" type="datetimeFigureOut">
              <a:rPr lang="en-US" smtClean="0"/>
              <a:t>9/13/2024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376105-162B-A919-BDC0-ACE9CAFFCE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D45301-DCB4-C57F-71BE-30895A7CBE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FCD97-D74D-42A9-9C4E-F192C9534F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45782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D5C3A4-FCD1-1FF4-3ABB-B366271D9D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9AFC5B-F427-8DFD-F1A7-C92A9C8BA33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3BE549F-8A25-E025-E11F-E22A6C3161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C34FAE4-59C3-7D93-C1DD-091F4A9BF6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84BD4-4751-41E8-90B7-07A5BFEBFCDE}" type="datetimeFigureOut">
              <a:rPr lang="en-US" smtClean="0"/>
              <a:t>9/13/2024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AFEF18D-5BD6-DAE0-A8A0-278291B0FC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D9A9041-E4AA-EF8E-385A-42B2A86226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FCD97-D74D-42A9-9C4E-F192C9534F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29476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74D722-0B73-F455-F029-A82ABC031C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533184A-CB5F-EE64-1A8C-F1FEA14A63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1619489-0EF8-3F15-199B-CB89855BCB3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B155A51-F250-433F-595E-C4ADF9DE686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DF13D77-8715-52EA-4A28-7A951DE6608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69D83A2-CA3C-D769-4D29-B58E81CD10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84BD4-4751-41E8-90B7-07A5BFEBFCDE}" type="datetimeFigureOut">
              <a:rPr lang="en-US" smtClean="0"/>
              <a:t>9/13/2024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7414EE2-3081-D36D-FC62-A6A904E43F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77A258C-BEFD-2E95-9AA4-D5FEEE69FA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FCD97-D74D-42A9-9C4E-F192C9534F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118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2EC5FD-02B7-EB2C-1D57-10DF4933C3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79CA3B6-FA89-8804-CFF5-59B111586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84BD4-4751-41E8-90B7-07A5BFEBFCDE}" type="datetimeFigureOut">
              <a:rPr lang="en-US" smtClean="0"/>
              <a:t>9/13/2024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1BBD64F-F5A6-4705-3F4D-39B9BEF33C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CC13D3E-3691-EFAA-2D7E-D515BDF00E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FCD97-D74D-42A9-9C4E-F192C9534F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67762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2AE008A-7244-48BF-DE96-112E750E47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84BD4-4751-41E8-90B7-07A5BFEBFCDE}" type="datetimeFigureOut">
              <a:rPr lang="en-US" smtClean="0"/>
              <a:t>9/13/2024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7A91972-4083-D300-F312-29AF991C2A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5E83064-F574-5CF1-ECCE-BB73F8B623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FCD97-D74D-42A9-9C4E-F192C9534F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50804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AEA64A-6237-6AEE-87C9-BF28BB93EE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87C8A2-C99A-2CB5-0695-D1FCBCE0C4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05B55B-4AA2-88F3-57A9-A815458DE8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A08DEB0-F33C-730E-D4CB-56A00E1DE0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84BD4-4751-41E8-90B7-07A5BFEBFCDE}" type="datetimeFigureOut">
              <a:rPr lang="en-US" smtClean="0"/>
              <a:t>9/13/2024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9DCEF95-B6C8-A23A-E91F-DF60759E41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74C4306-C9EF-A790-DB54-E12AD328A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FCD97-D74D-42A9-9C4E-F192C9534F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244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76BFAE-E959-C35D-D203-4778B4FD58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32ACD4B-15C3-58A0-5E4A-21050F97A4A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F01EC0-819B-12D1-F738-5CA2906FA4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3FF9BAE-A76F-C3FE-836B-591CC4043A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84BD4-4751-41E8-90B7-07A5BFEBFCDE}" type="datetimeFigureOut">
              <a:rPr lang="en-US" smtClean="0"/>
              <a:t>9/13/2024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7751093-9E5C-FB0D-430D-A5405B09DB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E4C258A-0801-0F83-8E42-AC14CC853A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FCD97-D74D-42A9-9C4E-F192C9534F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13466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6A9F1B-5F29-069D-2D9D-23A0A2A208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098F50A-9663-CE8C-F6FB-A59D273477D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564C0E-2758-1A72-83B7-48F20079D1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84BD4-4751-41E8-90B7-07A5BFEBFCDE}" type="datetimeFigureOut">
              <a:rPr lang="en-US" smtClean="0"/>
              <a:t>9/13/2024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89F029-A5F5-4CA9-AF8C-F503EA3597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F35B97-C846-9B73-681A-2FAC0D0CA6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FCD97-D74D-42A9-9C4E-F192C9534F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63125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060DC07-B1C7-7B64-8086-C715EEC971B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A2AF142-D3C2-55BF-9ADF-1C9C29E19DA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495B37-C708-B7DB-DF8D-52CB27FB55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84BD4-4751-41E8-90B7-07A5BFEBFCDE}" type="datetimeFigureOut">
              <a:rPr lang="en-US" smtClean="0"/>
              <a:t>9/13/2024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69B305-1092-6DDF-9109-FB27EFF2E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2F2522-E0C5-D918-34BD-A680FE9924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FCD97-D74D-42A9-9C4E-F192C9534F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66492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DEF9A42-9233-45E5-9E51-04EF7C69E6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CCAEE3-438D-6D34-3444-FBCA9613AE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E75A9D-2151-4D75-F471-CC0CD34DB6B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7D84BD4-4751-41E8-90B7-07A5BFEBFCDE}" type="datetimeFigureOut">
              <a:rPr lang="en-US" smtClean="0"/>
              <a:t>9/13/2024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5FE1EA-EB5D-D05D-0D45-F0DC40DD349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3F0608-C564-AAE2-A712-8DA779E847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07FCD97-D74D-42A9-9C4E-F192C9534F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90866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B97FF0-DE73-784F-7B81-83A0329A81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6300" y="445599"/>
            <a:ext cx="11087100" cy="868018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400" b="1" dirty="0">
                <a:solidFill>
                  <a:schemeClr val="accent1">
                    <a:lumMod val="75000"/>
                  </a:schemeClr>
                </a:solidFill>
                <a:latin typeface="Bierstadt" panose="020B0004020202020204" pitchFamily="34" charset="0"/>
              </a:rPr>
              <a:t>D28 had lowest % of K-3 classes meeting caps in 2023-2024</a:t>
            </a:r>
            <a:br>
              <a:rPr lang="en-US" sz="3400" b="1" dirty="0">
                <a:solidFill>
                  <a:schemeClr val="accent1">
                    <a:lumMod val="75000"/>
                  </a:schemeClr>
                </a:solidFill>
                <a:latin typeface="Bierstadt" panose="020B0004020202020204" pitchFamily="34" charset="0"/>
              </a:rPr>
            </a:br>
            <a:r>
              <a:rPr lang="en-US" sz="2700" b="1" i="1" dirty="0">
                <a:solidFill>
                  <a:schemeClr val="accent1">
                    <a:lumMod val="75000"/>
                  </a:schemeClr>
                </a:solidFill>
                <a:latin typeface="Bierstadt" panose="020B0004020202020204" pitchFamily="34" charset="0"/>
              </a:rPr>
              <a:t>Compliance fell from 14.6% to 11.9%</a:t>
            </a:r>
            <a:r>
              <a:rPr lang="en-US" sz="2700" b="1" dirty="0">
                <a:solidFill>
                  <a:schemeClr val="accent1">
                    <a:lumMod val="75000"/>
                  </a:schemeClr>
                </a:solidFill>
                <a:latin typeface="Bierstadt" panose="020B0004020202020204" pitchFamily="34" charset="0"/>
              </a:rPr>
              <a:t>.</a:t>
            </a:r>
            <a:endParaRPr lang="en-US" sz="2700" dirty="0">
              <a:solidFill>
                <a:schemeClr val="accent1">
                  <a:lumMod val="75000"/>
                </a:schemeClr>
              </a:solidFill>
            </a:endParaRP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25231760-C686-41A7-5587-051019EFF3E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29271721"/>
              </p:ext>
            </p:extLst>
          </p:nvPr>
        </p:nvGraphicFramePr>
        <p:xfrm>
          <a:off x="838200" y="1313617"/>
          <a:ext cx="10553700" cy="51198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0866270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38CB28-0376-B851-DFBB-1DF0B2A0C5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0371" y="365126"/>
            <a:ext cx="11800115" cy="105072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200" b="1" dirty="0">
                <a:solidFill>
                  <a:schemeClr val="accent1">
                    <a:lumMod val="75000"/>
                  </a:schemeClr>
                </a:solidFill>
                <a:latin typeface="Bierstadt" panose="020B0004020202020204" pitchFamily="34" charset="0"/>
              </a:rPr>
              <a:t>D28 had lowest % of 4</a:t>
            </a:r>
            <a:r>
              <a:rPr lang="en-US" sz="3200" b="1" baseline="30000" dirty="0">
                <a:solidFill>
                  <a:schemeClr val="accent1">
                    <a:lumMod val="75000"/>
                  </a:schemeClr>
                </a:solidFill>
                <a:latin typeface="Bierstadt" panose="020B0004020202020204" pitchFamily="34" charset="0"/>
              </a:rPr>
              <a:t>th</a:t>
            </a:r>
            <a:r>
              <a:rPr lang="en-US" sz="3200" b="1" dirty="0">
                <a:solidFill>
                  <a:schemeClr val="accent1">
                    <a:lumMod val="75000"/>
                  </a:schemeClr>
                </a:solidFill>
                <a:latin typeface="Bierstadt" panose="020B0004020202020204" pitchFamily="34" charset="0"/>
              </a:rPr>
              <a:t>- 8</a:t>
            </a:r>
            <a:r>
              <a:rPr lang="en-US" sz="3200" b="1" baseline="30000" dirty="0">
                <a:solidFill>
                  <a:schemeClr val="accent1">
                    <a:lumMod val="75000"/>
                  </a:schemeClr>
                </a:solidFill>
                <a:latin typeface="Bierstadt" panose="020B0004020202020204" pitchFamily="34" charset="0"/>
              </a:rPr>
              <a:t>th</a:t>
            </a:r>
            <a:r>
              <a:rPr lang="en-US" sz="3200" b="1" dirty="0">
                <a:solidFill>
                  <a:schemeClr val="accent1">
                    <a:lumMod val="75000"/>
                  </a:schemeClr>
                </a:solidFill>
                <a:latin typeface="Bierstadt" panose="020B0004020202020204" pitchFamily="34" charset="0"/>
              </a:rPr>
              <a:t> grade classes meeting caps 2023-2024 </a:t>
            </a:r>
            <a:br>
              <a:rPr lang="en-US" sz="3200" b="1" dirty="0">
                <a:solidFill>
                  <a:schemeClr val="accent1">
                    <a:lumMod val="75000"/>
                  </a:schemeClr>
                </a:solidFill>
                <a:latin typeface="Bierstadt" panose="020B0004020202020204" pitchFamily="34" charset="0"/>
              </a:rPr>
            </a:br>
            <a:r>
              <a:rPr lang="en-US" sz="2700" b="1" i="1" dirty="0">
                <a:solidFill>
                  <a:schemeClr val="accent1">
                    <a:lumMod val="75000"/>
                  </a:schemeClr>
                </a:solidFill>
                <a:latin typeface="Bierstadt" panose="020B0004020202020204" pitchFamily="34" charset="0"/>
              </a:rPr>
              <a:t>Compliance fell from 18.7% to 8%.</a:t>
            </a: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B3D7C906-A200-DF55-1C20-CB69DA69705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8407948"/>
              </p:ext>
            </p:extLst>
          </p:nvPr>
        </p:nvGraphicFramePr>
        <p:xfrm>
          <a:off x="1074371" y="1242296"/>
          <a:ext cx="10396331" cy="54168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B9F9CC34-4EE4-A1FE-69F5-3BB721B2AEA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65538998"/>
              </p:ext>
            </p:extLst>
          </p:nvPr>
        </p:nvGraphicFramePr>
        <p:xfrm>
          <a:off x="729797" y="1422533"/>
          <a:ext cx="10547803" cy="50703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58B97FF0-DE73-784F-7B81-83A0329A81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8343" y="365126"/>
            <a:ext cx="11560628" cy="1057408"/>
          </a:xfrm>
        </p:spPr>
        <p:txBody>
          <a:bodyPr>
            <a:normAutofit/>
          </a:bodyPr>
          <a:lstStyle/>
          <a:p>
            <a:pPr algn="ctr"/>
            <a:r>
              <a:rPr lang="en-US" sz="3400" b="1" dirty="0">
                <a:solidFill>
                  <a:schemeClr val="accent1">
                    <a:lumMod val="75000"/>
                  </a:schemeClr>
                </a:solidFill>
                <a:latin typeface="Bierstadt" panose="020B0004020202020204" pitchFamily="34" charset="0"/>
              </a:rPr>
              <a:t>D28 3</a:t>
            </a:r>
            <a:r>
              <a:rPr lang="en-US" sz="3400" b="1" baseline="30000" dirty="0">
                <a:solidFill>
                  <a:schemeClr val="accent1">
                    <a:lumMod val="75000"/>
                  </a:schemeClr>
                </a:solidFill>
                <a:latin typeface="Bierstadt" panose="020B0004020202020204" pitchFamily="34" charset="0"/>
              </a:rPr>
              <a:t>rd</a:t>
            </a:r>
            <a:r>
              <a:rPr lang="en-US" sz="3400" b="1" dirty="0">
                <a:solidFill>
                  <a:schemeClr val="accent1">
                    <a:lumMod val="75000"/>
                  </a:schemeClr>
                </a:solidFill>
                <a:latin typeface="Bierstadt" panose="020B0004020202020204" pitchFamily="34" charset="0"/>
              </a:rPr>
              <a:t> lowest % HS classes meeting caps in 2023-2024  </a:t>
            </a:r>
            <a:r>
              <a:rPr lang="en-US" sz="2000" b="1" dirty="0">
                <a:solidFill>
                  <a:schemeClr val="accent1">
                    <a:lumMod val="75000"/>
                  </a:schemeClr>
                </a:solidFill>
                <a:latin typeface="Bierstadt" panose="020B0004020202020204" pitchFamily="34" charset="0"/>
              </a:rPr>
              <a:t>Compliance fell to 25.8% last year</a:t>
            </a:r>
            <a:endParaRPr lang="en-US" sz="20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TextBox 1">
            <a:extLst>
              <a:ext uri="{FF2B5EF4-FFF2-40B4-BE49-F238E27FC236}">
                <a16:creationId xmlns:a16="http://schemas.microsoft.com/office/drawing/2014/main" id="{35FBFFFC-9C4C-DD9C-AD16-759B9565EDFB}"/>
              </a:ext>
            </a:extLst>
          </p:cNvPr>
          <p:cNvSpPr txBox="1"/>
          <p:nvPr/>
        </p:nvSpPr>
        <p:spPr>
          <a:xfrm>
            <a:off x="1364071" y="6038038"/>
            <a:ext cx="4832223" cy="454837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i="1" dirty="0">
                <a:solidFill>
                  <a:schemeClr val="bg1">
                    <a:lumMod val="50000"/>
                  </a:schemeClr>
                </a:solidFill>
                <a:latin typeface="Bierstadt" panose="020B0004020202020204" pitchFamily="34" charset="0"/>
              </a:rPr>
              <a:t>Data Sources: Class Size Compliance Data by School (November 2023)</a:t>
            </a:r>
          </a:p>
          <a:p>
            <a:r>
              <a:rPr lang="en-US" i="1" dirty="0">
                <a:solidFill>
                  <a:schemeClr val="bg1">
                    <a:lumMod val="50000"/>
                  </a:schemeClr>
                </a:solidFill>
                <a:latin typeface="Bierstadt" panose="020B0004020202020204" pitchFamily="34" charset="0"/>
              </a:rPr>
              <a:t>Note: ATS Data for Grades K-5 &amp; STARS for MS/HS Core Classes</a:t>
            </a:r>
            <a:endParaRPr lang="en-US" sz="1100" i="1" dirty="0">
              <a:solidFill>
                <a:schemeClr val="bg1">
                  <a:lumMod val="50000"/>
                </a:schemeClr>
              </a:solidFill>
              <a:latin typeface="Bierstadt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93287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6B255BDA-6F2B-CE54-D694-B0CA2FF320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67936"/>
          </a:xfrm>
        </p:spPr>
        <p:txBody>
          <a:bodyPr>
            <a:noAutofit/>
          </a:bodyPr>
          <a:lstStyle/>
          <a:p>
            <a:pPr algn="ctr"/>
            <a:r>
              <a:rPr lang="en-US" sz="3200" b="1" dirty="0">
                <a:solidFill>
                  <a:schemeClr val="accent1">
                    <a:lumMod val="75000"/>
                  </a:schemeClr>
                </a:solidFill>
                <a:latin typeface="Bierstadt" panose="020B0004020202020204" pitchFamily="34" charset="0"/>
              </a:rPr>
              <a:t>D28 had highest average K-3 class sizes in 2023-2024 </a:t>
            </a:r>
            <a:br>
              <a:rPr lang="en-US" sz="3200" b="1" dirty="0">
                <a:solidFill>
                  <a:schemeClr val="accent1">
                    <a:lumMod val="75000"/>
                  </a:schemeClr>
                </a:solidFill>
                <a:latin typeface="Bierstadt" panose="020B0004020202020204" pitchFamily="34" charset="0"/>
              </a:rPr>
            </a:br>
            <a:r>
              <a:rPr lang="en-US" sz="3200" b="1" i="1" dirty="0">
                <a:solidFill>
                  <a:schemeClr val="accent1">
                    <a:lumMod val="75000"/>
                  </a:schemeClr>
                </a:solidFill>
                <a:latin typeface="Bierstadt" panose="020B0004020202020204" pitchFamily="34" charset="0"/>
              </a:rPr>
              <a:t>Class sizes increased from 24.5 to 25.7</a:t>
            </a:r>
            <a:endParaRPr lang="en-US" sz="3200" b="1" i="1" dirty="0">
              <a:solidFill>
                <a:schemeClr val="accent1">
                  <a:lumMod val="75000"/>
                </a:schemeClr>
              </a:solidFill>
            </a:endParaRPr>
          </a:p>
        </p:txBody>
      </p:sp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77942DBE-B868-5D9C-DE67-4365766CB6F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0548072"/>
              </p:ext>
            </p:extLst>
          </p:nvPr>
        </p:nvGraphicFramePr>
        <p:xfrm>
          <a:off x="487017" y="1133062"/>
          <a:ext cx="11217965" cy="55261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B97FF0-DE73-784F-7B81-83A0329A81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6057" y="522927"/>
            <a:ext cx="11625943" cy="942565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100" b="1" dirty="0">
                <a:solidFill>
                  <a:schemeClr val="accent1">
                    <a:lumMod val="75000"/>
                  </a:schemeClr>
                </a:solidFill>
                <a:latin typeface="Bierstadt" panose="020B0004020202020204" pitchFamily="34" charset="0"/>
              </a:rPr>
              <a:t>D28 had 2</a:t>
            </a:r>
            <a:r>
              <a:rPr lang="en-US" sz="3100" b="1" baseline="30000" dirty="0">
                <a:solidFill>
                  <a:schemeClr val="accent1">
                    <a:lumMod val="75000"/>
                  </a:schemeClr>
                </a:solidFill>
                <a:latin typeface="Bierstadt" panose="020B0004020202020204" pitchFamily="34" charset="0"/>
              </a:rPr>
              <a:t>nd</a:t>
            </a:r>
            <a:r>
              <a:rPr lang="en-US" sz="3100" b="1" dirty="0">
                <a:solidFill>
                  <a:schemeClr val="accent1">
                    <a:lumMod val="75000"/>
                  </a:schemeClr>
                </a:solidFill>
                <a:latin typeface="Bierstadt" panose="020B0004020202020204" pitchFamily="34" charset="0"/>
              </a:rPr>
              <a:t> highest average class sizes in 4</a:t>
            </a:r>
            <a:r>
              <a:rPr lang="en-US" sz="3100" b="1" baseline="30000" dirty="0">
                <a:solidFill>
                  <a:schemeClr val="accent1">
                    <a:lumMod val="75000"/>
                  </a:schemeClr>
                </a:solidFill>
                <a:latin typeface="Bierstadt" panose="020B0004020202020204" pitchFamily="34" charset="0"/>
              </a:rPr>
              <a:t>th</a:t>
            </a:r>
            <a:r>
              <a:rPr lang="en-US" sz="3100" b="1" dirty="0">
                <a:solidFill>
                  <a:schemeClr val="accent1">
                    <a:lumMod val="75000"/>
                  </a:schemeClr>
                </a:solidFill>
                <a:latin typeface="Bierstadt" panose="020B0004020202020204" pitchFamily="34" charset="0"/>
              </a:rPr>
              <a:t>-8</a:t>
            </a:r>
            <a:r>
              <a:rPr lang="en-US" sz="3100" b="1" baseline="30000" dirty="0">
                <a:solidFill>
                  <a:schemeClr val="accent1">
                    <a:lumMod val="75000"/>
                  </a:schemeClr>
                </a:solidFill>
                <a:latin typeface="Bierstadt" panose="020B0004020202020204" pitchFamily="34" charset="0"/>
              </a:rPr>
              <a:t>th</a:t>
            </a:r>
            <a:r>
              <a:rPr lang="en-US" sz="3100" b="1" dirty="0">
                <a:solidFill>
                  <a:schemeClr val="accent1">
                    <a:lumMod val="75000"/>
                  </a:schemeClr>
                </a:solidFill>
                <a:latin typeface="Bierstadt" panose="020B0004020202020204" pitchFamily="34" charset="0"/>
              </a:rPr>
              <a:t> grades in 2023-2024 </a:t>
            </a:r>
            <a:br>
              <a:rPr lang="en-US" sz="3600" b="1" dirty="0">
                <a:solidFill>
                  <a:schemeClr val="accent1">
                    <a:lumMod val="75000"/>
                  </a:schemeClr>
                </a:solidFill>
                <a:latin typeface="Bierstadt" panose="020B0004020202020204" pitchFamily="34" charset="0"/>
              </a:rPr>
            </a:br>
            <a:r>
              <a:rPr lang="en-US" sz="2700" b="1" i="1" dirty="0">
                <a:solidFill>
                  <a:schemeClr val="accent1">
                    <a:lumMod val="75000"/>
                  </a:schemeClr>
                </a:solidFill>
                <a:latin typeface="Bierstadt" panose="020B0004020202020204" pitchFamily="34" charset="0"/>
              </a:rPr>
              <a:t>Class sizes increased from 27.4 to 28.8</a:t>
            </a: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74809B67-E1AE-A3E6-85FB-F7A9A625094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39129490"/>
              </p:ext>
            </p:extLst>
          </p:nvPr>
        </p:nvGraphicFramePr>
        <p:xfrm>
          <a:off x="914400" y="1411356"/>
          <a:ext cx="10439399" cy="49237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1980532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DA6D392D-6DFB-E052-FC85-BE82FF8CACF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7015295"/>
              </p:ext>
            </p:extLst>
          </p:nvPr>
        </p:nvGraphicFramePr>
        <p:xfrm>
          <a:off x="351183" y="1366224"/>
          <a:ext cx="11489634" cy="50480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B8E07B90-59B6-30E2-883F-4AD5EAD5FD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6"/>
            <a:ext cx="10820401" cy="1001098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600" b="1" dirty="0">
                <a:solidFill>
                  <a:schemeClr val="accent1">
                    <a:lumMod val="75000"/>
                  </a:schemeClr>
                </a:solidFill>
                <a:latin typeface="Bierstadt" panose="020B0004020202020204" pitchFamily="34" charset="0"/>
              </a:rPr>
              <a:t>D28 had 3</a:t>
            </a:r>
            <a:r>
              <a:rPr lang="en-US" sz="3600" b="1" baseline="30000" dirty="0">
                <a:solidFill>
                  <a:schemeClr val="accent1">
                    <a:lumMod val="75000"/>
                  </a:schemeClr>
                </a:solidFill>
                <a:latin typeface="Bierstadt" panose="020B0004020202020204" pitchFamily="34" charset="0"/>
              </a:rPr>
              <a:t>rd</a:t>
            </a:r>
            <a:r>
              <a:rPr lang="en-US" sz="3600" b="1" dirty="0">
                <a:solidFill>
                  <a:schemeClr val="accent1">
                    <a:lumMod val="75000"/>
                  </a:schemeClr>
                </a:solidFill>
                <a:latin typeface="Bierstadt" panose="020B0004020202020204" pitchFamily="34" charset="0"/>
              </a:rPr>
              <a:t> highest average HS class sizes in 2023-2024</a:t>
            </a:r>
            <a:br>
              <a:rPr lang="en-US" sz="3200" b="1" dirty="0">
                <a:solidFill>
                  <a:schemeClr val="accent1">
                    <a:lumMod val="75000"/>
                  </a:schemeClr>
                </a:solidFill>
                <a:latin typeface="Bierstadt" panose="020B0004020202020204" pitchFamily="34" charset="0"/>
              </a:rPr>
            </a:br>
            <a:r>
              <a:rPr lang="en-US" sz="3100" b="1" i="1" dirty="0">
                <a:solidFill>
                  <a:schemeClr val="accent1">
                    <a:lumMod val="75000"/>
                  </a:schemeClr>
                </a:solidFill>
                <a:latin typeface="Bierstadt" panose="020B0004020202020204" pitchFamily="34" charset="0"/>
              </a:rPr>
              <a:t>Class sizes increased from 26.8 to 28.2</a:t>
            </a:r>
            <a:endParaRPr lang="en-US" sz="3100" b="1" i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9efb0a4c-7120-428c-9182-2be06fd5235d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AF0BA03C91B1245AEFD35B5F6236E7D" ma:contentTypeVersion="11" ma:contentTypeDescription="Create a new document." ma:contentTypeScope="" ma:versionID="d45c43280e9fa5fafa93b292fc10d02c">
  <xsd:schema xmlns:xsd="http://www.w3.org/2001/XMLSchema" xmlns:xs="http://www.w3.org/2001/XMLSchema" xmlns:p="http://schemas.microsoft.com/office/2006/metadata/properties" xmlns:ns3="b53c2371-b6b9-4060-aa54-286be6b00735" xmlns:ns4="9efb0a4c-7120-428c-9182-2be06fd5235d" targetNamespace="http://schemas.microsoft.com/office/2006/metadata/properties" ma:root="true" ma:fieldsID="fcde427bb3d80052295b4e05ea34a34d" ns3:_="" ns4:_="">
    <xsd:import namespace="b53c2371-b6b9-4060-aa54-286be6b00735"/>
    <xsd:import namespace="9efb0a4c-7120-428c-9182-2be06fd5235d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KeyPoints" minOccurs="0"/>
                <xsd:element ref="ns4:MediaServiceKeyPoints" minOccurs="0"/>
                <xsd:element ref="ns4:_activity" minOccurs="0"/>
                <xsd:element ref="ns4:MediaServiceObjectDetectorVersions" minOccurs="0"/>
                <xsd:element ref="ns4:MediaServiceSearchProperties" minOccurs="0"/>
                <xsd:element ref="ns4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53c2371-b6b9-4060-aa54-286be6b00735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description="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fb0a4c-7120-428c-9182-2be06fd5235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_activity" ma:index="15" nillable="true" ma:displayName="_activity" ma:hidden="true" ma:internalName="_activity">
      <xsd:simpleType>
        <xsd:restriction base="dms:Note"/>
      </xsd:simpleType>
    </xsd:element>
    <xsd:element name="MediaServiceObjectDetectorVersions" ma:index="16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7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CF85ED3-6F22-4F46-AA20-22C794B305D1}">
  <ds:schemaRefs>
    <ds:schemaRef ds:uri="http://www.w3.org/XML/1998/namespace"/>
    <ds:schemaRef ds:uri="http://purl.org/dc/dcmitype/"/>
    <ds:schemaRef ds:uri="http://purl.org/dc/elements/1.1/"/>
    <ds:schemaRef ds:uri="http://schemas.microsoft.com/office/infopath/2007/PartnerControls"/>
    <ds:schemaRef ds:uri="http://schemas.microsoft.com/office/2006/metadata/properties"/>
    <ds:schemaRef ds:uri="http://schemas.microsoft.com/office/2006/documentManagement/types"/>
    <ds:schemaRef ds:uri="http://schemas.openxmlformats.org/package/2006/metadata/core-properties"/>
    <ds:schemaRef ds:uri="9efb0a4c-7120-428c-9182-2be06fd5235d"/>
    <ds:schemaRef ds:uri="b53c2371-b6b9-4060-aa54-286be6b00735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B5E00132-02CE-495F-80BF-100E22AF20D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1ED3E0C-B00E-4CB1-B36F-6DC0662A59B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53c2371-b6b9-4060-aa54-286be6b00735"/>
    <ds:schemaRef ds:uri="9efb0a4c-7120-428c-9182-2be06fd5235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118</TotalTime>
  <Words>386</Words>
  <Application>Microsoft Office PowerPoint</Application>
  <PresentationFormat>Widescreen</PresentationFormat>
  <Paragraphs>41</Paragraphs>
  <Slides>6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Aptos</vt:lpstr>
      <vt:lpstr>Aptos Display</vt:lpstr>
      <vt:lpstr>Arial</vt:lpstr>
      <vt:lpstr>Bierstadt</vt:lpstr>
      <vt:lpstr>Office Theme</vt:lpstr>
      <vt:lpstr>D28 had lowest % of K-3 classes meeting caps in 2023-2024 Compliance fell from 14.6% to 11.9%.</vt:lpstr>
      <vt:lpstr>D28 had lowest % of 4th- 8th grade classes meeting caps 2023-2024  Compliance fell from 18.7% to 8%.</vt:lpstr>
      <vt:lpstr>D28 3rd lowest % HS classes meeting caps in 2023-2024  Compliance fell to 25.8% last year</vt:lpstr>
      <vt:lpstr>D28 had highest average K-3 class sizes in 2023-2024  Class sizes increased from 24.5 to 25.7</vt:lpstr>
      <vt:lpstr>D28 had 2nd highest average class sizes in 4th-8th grades in 2023-2024  Class sizes increased from 27.4 to 28.8</vt:lpstr>
      <vt:lpstr>D28 had 3rd highest average HS class sizes in 2023-2024 Class sizes increased from 26.8 to 28.2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Michael Rance</dc:creator>
  <cp:lastModifiedBy>Leonie Haimson</cp:lastModifiedBy>
  <cp:revision>3</cp:revision>
  <dcterms:created xsi:type="dcterms:W3CDTF">2024-09-13T14:13:54Z</dcterms:created>
  <dcterms:modified xsi:type="dcterms:W3CDTF">2024-09-13T17:21:48Z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0x0101000AF0BA03C91B1245AEFD35B5F6236E7D</vt:lpwstr>
  </property>
</Properties>
</file>